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5" autoAdjust="0"/>
    <p:restoredTop sz="94660"/>
  </p:normalViewPr>
  <p:slideViewPr>
    <p:cSldViewPr>
      <p:cViewPr varScale="1">
        <p:scale>
          <a:sx n="46" d="100"/>
          <a:sy n="46" d="100"/>
        </p:scale>
        <p:origin x="-6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D55849-7BA9-4B20-8A3C-019C3079670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85996B0-8CFB-4599-8495-98B964C6A0BE}" type="datetimeFigureOut">
              <a:rPr lang="es-ES" smtClean="0"/>
              <a:t>09/06/2010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25D55849-7BA9-4B20-8A3C-019C30796701}" type="slidenum">
              <a:rPr lang="es-ES" smtClean="0"/>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5996B0-8CFB-4599-8495-98B964C6A0BE}" type="datetimeFigureOut">
              <a:rPr lang="es-ES" smtClean="0"/>
              <a:t>09/06/2010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D55849-7BA9-4B20-8A3C-019C30796701}" type="slidenum">
              <a:rPr lang="es-ES" smtClean="0"/>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dirty="0" smtClean="0"/>
              <a:t>NUEVOS </a:t>
            </a:r>
            <a:br>
              <a:rPr lang="es-ES" dirty="0" smtClean="0"/>
            </a:br>
            <a:r>
              <a:rPr lang="es-ES" dirty="0" smtClean="0"/>
              <a:t>MATERIALES</a:t>
            </a:r>
            <a:endParaRPr lang="es-ES" dirty="0"/>
          </a:p>
        </p:txBody>
      </p:sp>
      <p:sp>
        <p:nvSpPr>
          <p:cNvPr id="3" name="2 Subtítulo"/>
          <p:cNvSpPr>
            <a:spLocks noGrp="1"/>
          </p:cNvSpPr>
          <p:nvPr>
            <p:ph type="subTitle" idx="1"/>
          </p:nvPr>
        </p:nvSpPr>
        <p:spPr/>
        <p:txBody>
          <a:bodyPr>
            <a:normAutofit fontScale="92500" lnSpcReduction="10000"/>
          </a:bodyPr>
          <a:lstStyle/>
          <a:p>
            <a:endParaRPr lang="es-ES" dirty="0" smtClean="0"/>
          </a:p>
          <a:p>
            <a:endParaRPr lang="es-ES" dirty="0" smtClean="0"/>
          </a:p>
          <a:p>
            <a:endParaRPr lang="es-ES" dirty="0" smtClean="0"/>
          </a:p>
          <a:p>
            <a:r>
              <a:rPr lang="es-ES" dirty="0" smtClean="0"/>
              <a:t>Por: Carlos Villaverde </a:t>
            </a:r>
            <a:r>
              <a:rPr lang="es-ES" dirty="0" err="1" smtClean="0"/>
              <a:t>Gosende</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Fibra de vidrio</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Es un material fibroso, perteneciente a la familia de los </a:t>
            </a:r>
            <a:r>
              <a:rPr lang="es-ES" dirty="0" err="1" smtClean="0"/>
              <a:t>composites</a:t>
            </a:r>
            <a:r>
              <a:rPr lang="es-ES" dirty="0" smtClean="0"/>
              <a:t>, que </a:t>
            </a:r>
            <a:r>
              <a:rPr lang="es-ES" dirty="0" smtClean="0"/>
              <a:t>se obtiene al hacer fluir vidrio fundido a través de una pieza de agujeros muy finos (</a:t>
            </a:r>
            <a:r>
              <a:rPr lang="es-ES" dirty="0" err="1" smtClean="0"/>
              <a:t>espinerette</a:t>
            </a:r>
            <a:r>
              <a:rPr lang="es-ES" dirty="0" smtClean="0"/>
              <a:t>) y al solidificarse tiene suficiente </a:t>
            </a:r>
            <a:r>
              <a:rPr lang="es-ES" dirty="0" smtClean="0"/>
              <a:t>flexibilidad </a:t>
            </a:r>
            <a:r>
              <a:rPr lang="es-ES" dirty="0" smtClean="0"/>
              <a:t>para ser usado como fibra</a:t>
            </a:r>
            <a:r>
              <a:rPr lang="es-ES" dirty="0" smtClean="0"/>
              <a:t>.</a:t>
            </a:r>
          </a:p>
          <a:p>
            <a:r>
              <a:rPr lang="es-ES" dirty="0" smtClean="0"/>
              <a:t>Las características del material permiten que la Fibra de Vidrio sea moldeable con mínimos recursos, la habilidad artesana suele ser suficiente para la autoconstrucción de piezas de bricolaje tales como kayak, cascos de veleros, terminaciones de tablas de surf o esculturas, etc. Debe tenerse en cuenta que los compuestos químicos con los que se trabaja en su moldeo dañan la salud, pudiendo producir cáncer</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Propiedades de la fibra de vidrio</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Sus principales propiedades son: buen aislamiento térmico, inerte ante ácidos, soporta altas temperaturas. Estas propiedades y el bajo precio de sus materias primas, le han dado popularidad en muchas aplicaciones industriales</a:t>
            </a:r>
          </a:p>
          <a:p>
            <a:r>
              <a:rPr lang="es-ES" dirty="0" smtClean="0"/>
              <a:t>La fibra de vidrio, también es usada para realizar los cables de fibra óptica utilizados en el mundo de las telecomunicaciones para transmitir señales lumínicas, producidas por láser o </a:t>
            </a:r>
            <a:r>
              <a:rPr lang="es-ES" dirty="0" err="1" smtClean="0"/>
              <a:t>LEDs</a:t>
            </a:r>
            <a:r>
              <a:rPr lang="es-ES" dirty="0" smtClean="0"/>
              <a:t>. También se utiliza habitualmente como aislante </a:t>
            </a:r>
            <a:r>
              <a:rPr lang="es-ES" dirty="0" smtClean="0"/>
              <a:t>térmico en </a:t>
            </a:r>
            <a:r>
              <a:rPr lang="es-ES" dirty="0" smtClean="0"/>
              <a:t>la construcción, en modo de mantas o paneles de unos pocos centímetros.</a:t>
            </a:r>
          </a:p>
          <a:p>
            <a:r>
              <a:rPr lang="es-ES" dirty="0" smtClean="0"/>
              <a:t>Otro de los usos importantes de la fibra de vidrio es la Fabricación de la Rejilla de fibra de </a:t>
            </a:r>
            <a:r>
              <a:rPr lang="es-ES" dirty="0" smtClean="0"/>
              <a:t>vidrio, </a:t>
            </a:r>
            <a:r>
              <a:rPr lang="es-ES" dirty="0" smtClean="0"/>
              <a:t>Barandales, Escaleras Marinas, Perfiles Estructurales, Tapas para </a:t>
            </a:r>
            <a:r>
              <a:rPr lang="es-ES" dirty="0" smtClean="0"/>
              <a:t>Registros…</a:t>
            </a:r>
            <a:endParaRPr lang="es-ES" dirty="0" smtClean="0"/>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Fibra de vidrio y fibra óptica</a:t>
            </a:r>
            <a:endParaRPr lang="es-ES" dirty="0"/>
          </a:p>
        </p:txBody>
      </p:sp>
      <p:pic>
        <p:nvPicPr>
          <p:cNvPr id="19458" name="Picture 2"/>
          <p:cNvPicPr>
            <a:picLocks noGrp="1" noChangeAspect="1" noChangeArrowheads="1"/>
          </p:cNvPicPr>
          <p:nvPr>
            <p:ph idx="1"/>
          </p:nvPr>
        </p:nvPicPr>
        <p:blipFill>
          <a:blip r:embed="rId2"/>
          <a:srcRect/>
          <a:stretch>
            <a:fillRect/>
          </a:stretch>
        </p:blipFill>
        <p:spPr bwMode="auto">
          <a:xfrm>
            <a:off x="1000100" y="2214554"/>
            <a:ext cx="3214710" cy="3500462"/>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500562" y="2143116"/>
            <a:ext cx="3581400" cy="35623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Nanotubos</a:t>
            </a:r>
            <a:endParaRPr lang="es-ES" dirty="0"/>
          </a:p>
        </p:txBody>
      </p:sp>
      <p:sp>
        <p:nvSpPr>
          <p:cNvPr id="3" name="2 Marcador de contenido"/>
          <p:cNvSpPr>
            <a:spLocks noGrp="1"/>
          </p:cNvSpPr>
          <p:nvPr>
            <p:ph idx="1"/>
          </p:nvPr>
        </p:nvSpPr>
        <p:spPr/>
        <p:txBody>
          <a:bodyPr>
            <a:normAutofit fontScale="77500" lnSpcReduction="20000"/>
          </a:bodyPr>
          <a:lstStyle/>
          <a:p>
            <a:r>
              <a:rPr lang="es-ES" dirty="0" smtClean="0"/>
              <a:t>Los nanotubos se componen de una o varias láminas de grafito u otro material enrolladas sobre sí mismas. Algunos nanotubos están cerrados por media esfera de </a:t>
            </a:r>
            <a:r>
              <a:rPr lang="es-ES" dirty="0" err="1" smtClean="0"/>
              <a:t>fullerene</a:t>
            </a:r>
            <a:r>
              <a:rPr lang="es-ES" dirty="0" smtClean="0"/>
              <a:t>, y otros no están cerrados. Existen nanotubos </a:t>
            </a:r>
            <a:r>
              <a:rPr lang="es-ES" dirty="0" err="1" smtClean="0"/>
              <a:t>monocapa</a:t>
            </a:r>
            <a:r>
              <a:rPr lang="es-ES" dirty="0" smtClean="0"/>
              <a:t> (un sólo tubo) y multicapa.</a:t>
            </a:r>
          </a:p>
          <a:p>
            <a:r>
              <a:rPr lang="es-ES" dirty="0" smtClean="0"/>
              <a:t>Los nanotubos tienen un diámetro de unos </a:t>
            </a:r>
            <a:r>
              <a:rPr lang="es-ES" dirty="0" err="1" smtClean="0"/>
              <a:t>nanometros</a:t>
            </a:r>
            <a:r>
              <a:rPr lang="es-ES" dirty="0" smtClean="0"/>
              <a:t> y, sin embargo, su longitud puede ser de hasta un milímetro, por lo que dispone de una relación </a:t>
            </a:r>
            <a:r>
              <a:rPr lang="es-ES" dirty="0" err="1" smtClean="0"/>
              <a:t>longitud:anchura</a:t>
            </a:r>
            <a:r>
              <a:rPr lang="es-ES" dirty="0" smtClean="0"/>
              <a:t> tremendamente alta y hasta ahora sin precedentes.</a:t>
            </a:r>
          </a:p>
          <a:p>
            <a:r>
              <a:rPr lang="es-ES" dirty="0" smtClean="0"/>
              <a:t>La investigación sobre nanotubos de carbono es tan apasionante (por sus múltiples aplicaciones y posibilidades) como complejo (por la variedad de sus propiedades electrónicas, termales y estructurales que cambian según el diámetro, la longitud, la forma de enrollar...). </a:t>
            </a:r>
          </a:p>
          <a:p>
            <a:r>
              <a:rPr lang="es-ES" dirty="0" smtClean="0"/>
              <a:t>El carbono según la forma en que se estructure puede dar lugar a grafito( unión entre capas débil), a fibra de carbono (mas fuerte la unión entre capas) y a nanotubos de carbono(la unión mas fuerte entre capas de carbono)</a:t>
            </a:r>
          </a:p>
          <a:p>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Propiedades de los nanotubos</a:t>
            </a:r>
            <a:endParaRPr lang="es-ES" dirty="0"/>
          </a:p>
        </p:txBody>
      </p:sp>
      <p:sp>
        <p:nvSpPr>
          <p:cNvPr id="3" name="2 Marcador de contenido"/>
          <p:cNvSpPr>
            <a:spLocks noGrp="1"/>
          </p:cNvSpPr>
          <p:nvPr>
            <p:ph idx="1"/>
          </p:nvPr>
        </p:nvSpPr>
        <p:spPr>
          <a:xfrm>
            <a:off x="457200" y="1928802"/>
            <a:ext cx="8229600" cy="4714908"/>
          </a:xfrm>
        </p:spPr>
        <p:txBody>
          <a:bodyPr>
            <a:normAutofit fontScale="70000" lnSpcReduction="20000"/>
          </a:bodyPr>
          <a:lstStyle/>
          <a:p>
            <a:r>
              <a:rPr lang="es-ES" dirty="0" smtClean="0"/>
              <a:t>Los nanotubos de carbono son las fibras más fuertes que se conocen. Un solo nanotubo perfecto es de 10 a 100 veces más fuerte que el acero por peso de unidad y poseen propiedades eléctricas muy interesantes, conduciendo la corriente eléctrica cientos de veces más eficazmente que los tradicionales cables de cobre</a:t>
            </a:r>
          </a:p>
          <a:p>
            <a:r>
              <a:rPr lang="es-ES" dirty="0" smtClean="0"/>
              <a:t>Los nanotubos de carbono, además de ser tremendamente resistentes, poseen propiedades eléctricas interesantes. Una capa de grafito es un </a:t>
            </a:r>
            <a:r>
              <a:rPr lang="es-ES" dirty="0" err="1" smtClean="0"/>
              <a:t>semi</a:t>
            </a:r>
            <a:r>
              <a:rPr lang="es-ES" dirty="0" smtClean="0"/>
              <a:t>-metal. Esto quiere decir que tiene propiedades intermedias entre semiconductores (como la silicona en microchips de ordenador, cuando los electrones se muevan con restricciones) y metales (como el cobre utilizado en cables cuando los electrones se mueven sin restricción). Cuando se enrolla una capa de grafito en un nanotubo, además de tener que alinearse los átomos de carbono alrededor de la circunferencia del tubo, también las funciones de onda estilo mecánica cuántica de los electrones deben también ajustarse. Este ajuste restringe las clases de función de onda que puedan tener los electrones, lo que a su vez afecta el movimiento de éstos. Dependiendo de la forma exacta en la que se enrolla, el nanotubo pueda ser un semiconductor o un metal</a:t>
            </a:r>
            <a:r>
              <a:rPr lang="es-ES" dirty="0" smtClean="0"/>
              <a:t>.</a:t>
            </a:r>
          </a:p>
          <a:p>
            <a:r>
              <a:rPr lang="es-ES" dirty="0" smtClean="0"/>
              <a:t>Pueden transportar grandes cantidades de electricidad sin fundirse y tienen gran elasticidad, recuperan su forma tras ser doblados en grandes ángulos.</a:t>
            </a:r>
            <a:endParaRPr lang="es-ES" dirty="0" smtClean="0"/>
          </a:p>
          <a:p>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Nanotubos</a:t>
            </a:r>
            <a:endParaRPr lang="es-ES" dirty="0"/>
          </a:p>
        </p:txBody>
      </p:sp>
      <p:pic>
        <p:nvPicPr>
          <p:cNvPr id="20482" name="Picture 2"/>
          <p:cNvPicPr>
            <a:picLocks noGrp="1" noChangeAspect="1" noChangeArrowheads="1"/>
          </p:cNvPicPr>
          <p:nvPr>
            <p:ph idx="1"/>
          </p:nvPr>
        </p:nvPicPr>
        <p:blipFill>
          <a:blip r:embed="rId2"/>
          <a:srcRect/>
          <a:stretch>
            <a:fillRect/>
          </a:stretch>
        </p:blipFill>
        <p:spPr bwMode="auto">
          <a:xfrm>
            <a:off x="1643042" y="1935163"/>
            <a:ext cx="5715040" cy="438943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Humo helado y </a:t>
            </a:r>
            <a:r>
              <a:rPr lang="es-ES" dirty="0" err="1" smtClean="0"/>
              <a:t>metamateriales</a:t>
            </a:r>
            <a:endParaRPr lang="es-ES" dirty="0"/>
          </a:p>
        </p:txBody>
      </p:sp>
      <p:sp>
        <p:nvSpPr>
          <p:cNvPr id="3" name="2 Marcador de contenido"/>
          <p:cNvSpPr>
            <a:spLocks noGrp="1"/>
          </p:cNvSpPr>
          <p:nvPr>
            <p:ph idx="1"/>
          </p:nvPr>
        </p:nvSpPr>
        <p:spPr>
          <a:xfrm>
            <a:off x="357158" y="1928802"/>
            <a:ext cx="8229600" cy="4714908"/>
          </a:xfrm>
        </p:spPr>
        <p:txBody>
          <a:bodyPr>
            <a:normAutofit fontScale="77500" lnSpcReduction="20000"/>
          </a:bodyPr>
          <a:lstStyle/>
          <a:p>
            <a:pPr>
              <a:buNone/>
            </a:pPr>
            <a:r>
              <a:rPr lang="es-ES" b="1" dirty="0" smtClean="0"/>
              <a:t>Humo helado:</a:t>
            </a:r>
            <a:endParaRPr lang="es-ES" dirty="0" smtClean="0"/>
          </a:p>
          <a:p>
            <a:r>
              <a:rPr lang="es-ES" dirty="0" smtClean="0"/>
              <a:t>El </a:t>
            </a:r>
            <a:r>
              <a:rPr lang="es-ES" dirty="0" err="1" smtClean="0"/>
              <a:t>aerogel</a:t>
            </a:r>
            <a:r>
              <a:rPr lang="es-ES" dirty="0" smtClean="0"/>
              <a:t> es uno de los nuevos materiales más prometedores, incluso por su aspecto nebuloso. Entre sus propiedades se destacan el hecho de ser casi tan liviano como el aire y al mismo tiempo muy resistente, así como su sorprendente capacidad como aislante térmico, lo cual lo vuelve sumamente atractivo para diversas aplicaciones. Su composición es de silicio, de carbono y de diferentes metales, aunque la mayor proporción del compuesto (hasta el 98%) siempre es aire.</a:t>
            </a:r>
          </a:p>
          <a:p>
            <a:r>
              <a:rPr lang="es-ES" dirty="0" smtClean="0"/>
              <a:t>Algunos tipos de </a:t>
            </a:r>
            <a:r>
              <a:rPr lang="es-ES" dirty="0" err="1" smtClean="0"/>
              <a:t>aerogel</a:t>
            </a:r>
            <a:r>
              <a:rPr lang="es-ES" dirty="0" smtClean="0"/>
              <a:t> se trituran en un polvo tan fino que pueden bloquear las </a:t>
            </a:r>
            <a:r>
              <a:rPr lang="es-ES" dirty="0" err="1" smtClean="0"/>
              <a:t>traqueas</a:t>
            </a:r>
            <a:r>
              <a:rPr lang="es-ES" dirty="0" smtClean="0"/>
              <a:t>, por donde respiran los insectos. Su estructura cavernosa es un excelente filtro y es un buen catalizador. La NASA los utiliza para recolectar partículas del cometa Wild-2.</a:t>
            </a:r>
          </a:p>
          <a:p>
            <a:pPr>
              <a:buNone/>
            </a:pPr>
            <a:r>
              <a:rPr lang="es-ES" b="1" dirty="0" err="1" smtClean="0"/>
              <a:t>Metamateriales</a:t>
            </a:r>
            <a:r>
              <a:rPr lang="es-ES" b="1" dirty="0" smtClean="0"/>
              <a:t>:</a:t>
            </a:r>
            <a:endParaRPr lang="es-ES" dirty="0" smtClean="0"/>
          </a:p>
          <a:p>
            <a:r>
              <a:rPr lang="es-ES" dirty="0" smtClean="0"/>
              <a:t>Se trata de materiales que al ser tratados y reordenados a nivel </a:t>
            </a:r>
            <a:r>
              <a:rPr lang="es-ES" dirty="0" err="1" smtClean="0"/>
              <a:t>nanométrico</a:t>
            </a:r>
            <a:r>
              <a:rPr lang="es-ES" dirty="0" smtClean="0"/>
              <a:t>, adquieren propiedades que no existen en la naturaleza. Su desarrollo está en las etapas </a:t>
            </a:r>
            <a:r>
              <a:rPr lang="es-ES" dirty="0" err="1" smtClean="0"/>
              <a:t>iniciales</a:t>
            </a:r>
            <a:r>
              <a:rPr lang="es-ES" dirty="0" smtClean="0"/>
              <a:t> y las primeras aplicaciones se asocian al campo de la óptica.</a:t>
            </a:r>
          </a:p>
          <a:p>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Aerogel</a:t>
            </a:r>
            <a:r>
              <a:rPr lang="es-ES" dirty="0" smtClean="0"/>
              <a:t> y </a:t>
            </a:r>
            <a:r>
              <a:rPr lang="es-ES" dirty="0" err="1" smtClean="0"/>
              <a:t>metamateriales</a:t>
            </a:r>
            <a:endParaRPr lang="es-ES" dirty="0"/>
          </a:p>
        </p:txBody>
      </p:sp>
      <p:pic>
        <p:nvPicPr>
          <p:cNvPr id="21506" name="Picture 2"/>
          <p:cNvPicPr>
            <a:picLocks noGrp="1" noChangeAspect="1" noChangeArrowheads="1"/>
          </p:cNvPicPr>
          <p:nvPr>
            <p:ph idx="1"/>
          </p:nvPr>
        </p:nvPicPr>
        <p:blipFill>
          <a:blip r:embed="rId2"/>
          <a:srcRect/>
          <a:stretch>
            <a:fillRect/>
          </a:stretch>
        </p:blipFill>
        <p:spPr bwMode="auto">
          <a:xfrm>
            <a:off x="571472" y="2928934"/>
            <a:ext cx="3439607" cy="2786082"/>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4786314" y="2928934"/>
            <a:ext cx="3565350" cy="278608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son?</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Los nuevos materiales son el resultado del desarrollo científico y tecnológico actual.</a:t>
            </a:r>
          </a:p>
          <a:p>
            <a:pPr>
              <a:buNone/>
            </a:pPr>
            <a:r>
              <a:rPr lang="es-ES" dirty="0" smtClean="0"/>
              <a:t>    La creación de estos nuevos materiales se basa fundamentalmente en el conocimiento de las moléculas y los átomos, con los cuales, se quiere llegar a crear materiales con las propiedades necesarias para necesidades específicas. Todo este proceso se hace posible gracias a la intervención de la nanotecnología, que es la responsable de que se pueda cambiar átomos y moléculas al antojo de las necesidades. </a:t>
            </a:r>
          </a:p>
          <a:p>
            <a:pPr>
              <a:buNone/>
            </a:pPr>
            <a:r>
              <a:rPr lang="es-ES" dirty="0" smtClean="0"/>
              <a:t> </a:t>
            </a:r>
            <a:r>
              <a:rPr lang="es-ES" dirty="0" smtClean="0"/>
              <a:t>   Para poder crear estos materiales es necesario predecir las propiedades en función de la composición que tendrá el material.   </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fibra de carbono.</a:t>
            </a:r>
            <a:endParaRPr lang="es-ES" dirty="0"/>
          </a:p>
        </p:txBody>
      </p:sp>
      <p:sp>
        <p:nvSpPr>
          <p:cNvPr id="3" name="2 Marcador de contenido"/>
          <p:cNvSpPr>
            <a:spLocks noGrp="1"/>
          </p:cNvSpPr>
          <p:nvPr>
            <p:ph idx="1"/>
          </p:nvPr>
        </p:nvSpPr>
        <p:spPr/>
        <p:txBody>
          <a:bodyPr>
            <a:noAutofit/>
          </a:bodyPr>
          <a:lstStyle/>
          <a:p>
            <a:r>
              <a:rPr lang="es-ES" sz="2000" dirty="0" smtClean="0"/>
              <a:t>La fibra de carbono es un material perteneciente a la familia de los polímeros cuyas propiedades son el producto de la versatilidad que ofrece el elemento carbono. Sus aplicaciones se pueden encontrar en la </a:t>
            </a:r>
            <a:r>
              <a:rPr lang="es-ES" sz="2000" dirty="0" err="1" smtClean="0"/>
              <a:t>aeronaútica</a:t>
            </a:r>
            <a:r>
              <a:rPr lang="es-ES" sz="2000" dirty="0" smtClean="0"/>
              <a:t>, en la industria del transporte, en el deporte…</a:t>
            </a:r>
          </a:p>
          <a:p>
            <a:r>
              <a:rPr lang="es-ES" sz="2000" dirty="0" smtClean="0"/>
              <a:t>La fibra de carbono esta compuesta por muchos hilos </a:t>
            </a:r>
            <a:r>
              <a:rPr lang="es-ES" sz="2000" dirty="0" smtClean="0"/>
              <a:t>de </a:t>
            </a:r>
            <a:r>
              <a:rPr lang="es-ES" sz="2000" dirty="0" smtClean="0"/>
              <a:t>carbono. El </a:t>
            </a:r>
            <a:r>
              <a:rPr lang="es-ES" sz="2000" dirty="0" smtClean="0"/>
              <a:t>método </a:t>
            </a:r>
            <a:r>
              <a:rPr lang="es-ES" sz="2000" dirty="0" smtClean="0"/>
              <a:t>mas común </a:t>
            </a:r>
            <a:r>
              <a:rPr lang="es-ES" sz="2000" dirty="0" smtClean="0"/>
              <a:t>de obtener filamentos de carbono es la oxidación y </a:t>
            </a:r>
            <a:r>
              <a:rPr lang="es-ES" sz="2000" dirty="0" err="1" smtClean="0"/>
              <a:t>pirólisis</a:t>
            </a:r>
            <a:r>
              <a:rPr lang="es-ES" sz="2000" dirty="0" smtClean="0"/>
              <a:t> térmica del PAN (</a:t>
            </a:r>
            <a:r>
              <a:rPr lang="es-ES" sz="2000" dirty="0" err="1" smtClean="0"/>
              <a:t>poliacrilonitrilo</a:t>
            </a:r>
            <a:r>
              <a:rPr lang="es-ES" sz="2000" dirty="0" smtClean="0"/>
              <a:t>), un polímero usado para crear muchos materiales sintéticos. Como todos los polímeros, el PAN forma largas cadenas de moléculas, alineadas para hacer el filamento continuo. Cuando se caliente el PAN en correctas condiciones de temperatura, las cadenas PAN se juntan lado a lado, para formar cintas de </a:t>
            </a:r>
            <a:r>
              <a:rPr lang="es-ES" sz="2000" dirty="0" err="1" smtClean="0"/>
              <a:t>grafeno</a:t>
            </a:r>
            <a:r>
              <a:rPr lang="es-ES" sz="2000" dirty="0" smtClean="0"/>
              <a:t>. El </a:t>
            </a:r>
            <a:r>
              <a:rPr lang="es-ES" sz="2000" dirty="0" err="1" smtClean="0"/>
              <a:t>grafeno</a:t>
            </a:r>
            <a:r>
              <a:rPr lang="es-ES" sz="2000" dirty="0" smtClean="0"/>
              <a:t> se hila y tras mezclarlo con el oxígeno se consigue una estructura hexagonal, que dará lugar a la fibra de carbono.</a:t>
            </a:r>
            <a:endParaRPr lang="es-E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Propiedades de la fibra de carbono.</a:t>
            </a:r>
            <a:endParaRPr lang="es-ES" dirty="0"/>
          </a:p>
        </p:txBody>
      </p:sp>
      <p:sp>
        <p:nvSpPr>
          <p:cNvPr id="3" name="2 Marcador de contenido"/>
          <p:cNvSpPr>
            <a:spLocks noGrp="1"/>
          </p:cNvSpPr>
          <p:nvPr>
            <p:ph idx="1"/>
          </p:nvPr>
        </p:nvSpPr>
        <p:spPr/>
        <p:txBody>
          <a:bodyPr>
            <a:normAutofit fontScale="92500"/>
          </a:bodyPr>
          <a:lstStyle/>
          <a:p>
            <a:r>
              <a:rPr lang="es-ES" dirty="0" smtClean="0"/>
              <a:t>Las propiedades de la fibra de carbono varían según los hilos de carbono, que se le añadan al compuesto.</a:t>
            </a:r>
          </a:p>
          <a:p>
            <a:pPr>
              <a:buNone/>
            </a:pPr>
            <a:r>
              <a:rPr lang="es-ES" dirty="0" smtClean="0"/>
              <a:t> </a:t>
            </a:r>
            <a:r>
              <a:rPr lang="es-ES" dirty="0" smtClean="0"/>
              <a:t>    -Tiene una resistencia 3 veces mayor que la del acero</a:t>
            </a:r>
          </a:p>
          <a:p>
            <a:pPr>
              <a:buNone/>
            </a:pPr>
            <a:r>
              <a:rPr lang="es-ES" dirty="0" smtClean="0"/>
              <a:t> </a:t>
            </a:r>
            <a:r>
              <a:rPr lang="es-ES" dirty="0" smtClean="0"/>
              <a:t>    -Su densidad es bastante/muy baja.</a:t>
            </a:r>
          </a:p>
          <a:p>
            <a:pPr>
              <a:buNone/>
            </a:pPr>
            <a:r>
              <a:rPr lang="es-ES" dirty="0" smtClean="0"/>
              <a:t> </a:t>
            </a:r>
            <a:r>
              <a:rPr lang="es-ES" dirty="0" smtClean="0"/>
              <a:t>    - La elasticidad es variable, dado que se ofrece una amplia gama, desde 240 hasta 400.</a:t>
            </a:r>
          </a:p>
          <a:p>
            <a:pPr>
              <a:buNone/>
            </a:pPr>
            <a:r>
              <a:rPr lang="es-ES" dirty="0" smtClean="0"/>
              <a:t>     </a:t>
            </a:r>
            <a:r>
              <a:rPr lang="es-ES" dirty="0" smtClean="0"/>
              <a:t>-Gran </a:t>
            </a:r>
            <a:r>
              <a:rPr lang="es-ES" dirty="0" smtClean="0"/>
              <a:t>resistencia a la corrosión, al fuego e inercia </a:t>
            </a:r>
            <a:r>
              <a:rPr lang="es-ES" dirty="0" smtClean="0"/>
              <a:t>química</a:t>
            </a:r>
          </a:p>
          <a:p>
            <a:pPr>
              <a:buNone/>
            </a:pPr>
            <a:r>
              <a:rPr lang="es-ES" dirty="0" smtClean="0"/>
              <a:t> </a:t>
            </a:r>
            <a:r>
              <a:rPr lang="es-ES" dirty="0" smtClean="0"/>
              <a:t>    - Es conductor de corriente eléctrica(debido a un electrón esta suelto en los enlaces de dos carbonos)</a:t>
            </a:r>
          </a:p>
          <a:p>
            <a:pPr>
              <a:buNone/>
            </a:pPr>
            <a:r>
              <a:rPr lang="es-ES" dirty="0" smtClean="0"/>
              <a:t> </a:t>
            </a:r>
            <a:r>
              <a:rPr lang="es-ES" dirty="0" smtClean="0"/>
              <a:t>     -Ante </a:t>
            </a:r>
            <a:r>
              <a:rPr lang="es-ES" dirty="0" smtClean="0"/>
              <a:t>variaciones de temperatura conserva su forma.</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8229600" cy="1143000"/>
          </a:xfrm>
        </p:spPr>
        <p:txBody>
          <a:bodyPr/>
          <a:lstStyle/>
          <a:p>
            <a:r>
              <a:rPr lang="es-ES" dirty="0" smtClean="0">
                <a:solidFill>
                  <a:srgbClr val="FF0000"/>
                </a:solidFill>
              </a:rPr>
              <a:t>          FIBRA DE CARBONO </a:t>
            </a:r>
            <a:endParaRPr lang="es-ES" dirty="0">
              <a:solidFill>
                <a:srgbClr val="FF0000"/>
              </a:solidFill>
            </a:endParaRPr>
          </a:p>
        </p:txBody>
      </p:sp>
      <p:pic>
        <p:nvPicPr>
          <p:cNvPr id="2049" name="Picture 1"/>
          <p:cNvPicPr>
            <a:picLocks noGrp="1" noChangeAspect="1" noChangeArrowheads="1"/>
          </p:cNvPicPr>
          <p:nvPr>
            <p:ph idx="1"/>
          </p:nvPr>
        </p:nvPicPr>
        <p:blipFill>
          <a:blip r:embed="rId2"/>
          <a:srcRect/>
          <a:stretch>
            <a:fillRect/>
          </a:stretch>
        </p:blipFill>
        <p:spPr bwMode="auto">
          <a:xfrm>
            <a:off x="1214414" y="1357298"/>
            <a:ext cx="6858048" cy="521497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coltán</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El </a:t>
            </a:r>
            <a:r>
              <a:rPr lang="es-ES" dirty="0" err="1" smtClean="0"/>
              <a:t>coltán</a:t>
            </a:r>
            <a:r>
              <a:rPr lang="es-ES" dirty="0" smtClean="0"/>
              <a:t> </a:t>
            </a:r>
            <a:r>
              <a:rPr lang="es-ES" dirty="0" smtClean="0"/>
              <a:t>es una mezcla de los minerales </a:t>
            </a:r>
            <a:r>
              <a:rPr lang="es-ES" dirty="0" err="1" smtClean="0"/>
              <a:t>columbita</a:t>
            </a:r>
            <a:r>
              <a:rPr lang="es-ES" dirty="0" smtClean="0"/>
              <a:t> (una mena de </a:t>
            </a:r>
            <a:r>
              <a:rPr lang="es-ES" dirty="0" err="1" smtClean="0"/>
              <a:t>columbio</a:t>
            </a:r>
            <a:r>
              <a:rPr lang="es-ES" dirty="0" smtClean="0"/>
              <a:t> o niobio) y tantalita (una mena de tantalio). El </a:t>
            </a:r>
            <a:r>
              <a:rPr lang="es-ES" dirty="0" err="1" smtClean="0"/>
              <a:t>coltán</a:t>
            </a:r>
            <a:r>
              <a:rPr lang="es-ES" dirty="0" smtClean="0"/>
              <a:t> es de color gris metálico oscuro y de él se extrae el </a:t>
            </a:r>
            <a:r>
              <a:rPr lang="es-ES" dirty="0" err="1" smtClean="0"/>
              <a:t>tántalo</a:t>
            </a:r>
            <a:r>
              <a:rPr lang="es-ES" dirty="0" smtClean="0"/>
              <a:t>.</a:t>
            </a:r>
          </a:p>
          <a:p>
            <a:pPr>
              <a:buNone/>
            </a:pPr>
            <a:r>
              <a:rPr lang="es-ES" dirty="0" smtClean="0"/>
              <a:t>    La </a:t>
            </a:r>
            <a:r>
              <a:rPr lang="es-ES" dirty="0" err="1" smtClean="0"/>
              <a:t>columbita</a:t>
            </a:r>
            <a:r>
              <a:rPr lang="es-ES" dirty="0" smtClean="0"/>
              <a:t> está compuesta por óxidos de niobio, hierro y </a:t>
            </a:r>
            <a:r>
              <a:rPr lang="es-ES" dirty="0" smtClean="0"/>
              <a:t>manganeso, y </a:t>
            </a:r>
            <a:r>
              <a:rPr lang="es-ES" dirty="0" smtClean="0"/>
              <a:t>la </a:t>
            </a:r>
            <a:r>
              <a:rPr lang="es-ES" dirty="0" smtClean="0"/>
              <a:t>tantalita está </a:t>
            </a:r>
            <a:r>
              <a:rPr lang="es-ES" dirty="0" smtClean="0"/>
              <a:t>compuesta por óxido de </a:t>
            </a:r>
            <a:r>
              <a:rPr lang="es-ES" dirty="0" err="1" smtClean="0"/>
              <a:t>tántalo</a:t>
            </a:r>
            <a:r>
              <a:rPr lang="es-ES" dirty="0" smtClean="0"/>
              <a:t>, hierro y </a:t>
            </a:r>
            <a:r>
              <a:rPr lang="es-ES" dirty="0" smtClean="0"/>
              <a:t>manganeso. El </a:t>
            </a:r>
            <a:r>
              <a:rPr lang="es-ES" dirty="0" err="1" smtClean="0"/>
              <a:t>coltán</a:t>
            </a:r>
            <a:r>
              <a:rPr lang="es-ES" dirty="0" smtClean="0"/>
              <a:t> </a:t>
            </a:r>
            <a:r>
              <a:rPr lang="es-ES" dirty="0" err="1" smtClean="0"/>
              <a:t>perteneve</a:t>
            </a:r>
            <a:r>
              <a:rPr lang="es-ES" dirty="0" smtClean="0"/>
              <a:t> a la familia de los metales.</a:t>
            </a:r>
          </a:p>
          <a:p>
            <a:pPr>
              <a:buNone/>
            </a:pPr>
            <a:r>
              <a:rPr lang="es-ES" dirty="0" smtClean="0"/>
              <a:t> </a:t>
            </a:r>
            <a:r>
              <a:rPr lang="es-ES" dirty="0" smtClean="0"/>
              <a:t>   El principal problema que presenta este mineral, esta en su obtención, que fue la responsable de segunda guerra del Congo.</a:t>
            </a:r>
            <a:r>
              <a:rPr lang="es-ES" dirty="0" smtClean="0"/>
              <a:t> </a:t>
            </a:r>
            <a:endParaRPr lang="es-ES" dirty="0" smtClean="0"/>
          </a:p>
          <a:p>
            <a:pPr>
              <a:buNone/>
            </a:pPr>
            <a:r>
              <a:rPr lang="es-ES" dirty="0" smtClean="0"/>
              <a:t>    El </a:t>
            </a:r>
            <a:r>
              <a:rPr lang="es-ES" dirty="0" err="1" smtClean="0"/>
              <a:t>coltán</a:t>
            </a:r>
            <a:r>
              <a:rPr lang="es-ES" dirty="0" smtClean="0"/>
              <a:t> es radioactivo y contiene, al parecer, cantidades no despreciables de uranio</a:t>
            </a:r>
          </a:p>
          <a:p>
            <a:pPr>
              <a:buNone/>
            </a:pPr>
            <a:endParaRPr lang="es-ES" dirty="0" smtClean="0"/>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Propiedades y aplicaciones del </a:t>
            </a:r>
            <a:r>
              <a:rPr lang="es-ES" dirty="0" err="1" smtClean="0"/>
              <a:t>coltán</a:t>
            </a:r>
            <a:r>
              <a:rPr lang="es-ES" dirty="0" smtClean="0"/>
              <a:t>.</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Tienen cualidades muy afines. El tantalio ofrece una resistencia excepcional a la erosión y tiene una gran capacidad conductora de corriente eléctrica por lo que es vital en la industria de componentes electrónicos: optimiza el consumo de corriente eléctrica en los chips de novísima generación y se utiliza, entre otros, en los teléfonos portátiles, en las tele cámaras y en los ordenadores portátiles y juegos electrónicos. El ahorro de energía permite una mayor duración de las baterías. Esta industria consume el 60% de la producción mundial. Debido a su capacidad de soportar altísimas temperaturas se utiliza en reactores nucleares, en blindajes térmicos en motores y ojivas de mísiles y en aquellas estructuras de naves espaciales sometidas a enormes temperaturas al entrar en contacto con la atmósfera </a:t>
            </a:r>
            <a:r>
              <a:rPr lang="es-ES" dirty="0" smtClean="0"/>
              <a:t>terrestre.</a:t>
            </a:r>
            <a:endParaRPr lang="es-E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Más propiedades y usos.</a:t>
            </a:r>
            <a:endParaRPr lang="es-ES" dirty="0"/>
          </a:p>
        </p:txBody>
      </p:sp>
      <p:sp>
        <p:nvSpPr>
          <p:cNvPr id="3" name="2 Marcador de contenido"/>
          <p:cNvSpPr>
            <a:spLocks noGrp="1"/>
          </p:cNvSpPr>
          <p:nvPr>
            <p:ph idx="1"/>
          </p:nvPr>
        </p:nvSpPr>
        <p:spPr/>
        <p:txBody>
          <a:bodyPr>
            <a:normAutofit lnSpcReduction="10000"/>
          </a:bodyPr>
          <a:lstStyle/>
          <a:p>
            <a:r>
              <a:rPr lang="es-ES" dirty="0" smtClean="0"/>
              <a:t>También del </a:t>
            </a:r>
            <a:r>
              <a:rPr lang="es-ES" dirty="0" err="1" smtClean="0"/>
              <a:t>coltan</a:t>
            </a:r>
            <a:r>
              <a:rPr lang="es-ES" dirty="0" smtClean="0"/>
              <a:t> se extrae el niobio, de gran utilidad en la industria aeronáutica para fabricar aceros inoxidables para las turbinas de los motores a reacción. Resisten mucho mejor las altas temperaturas y la cavitación, mejorando por tanto su durabilidad y el ahorro de combustible.</a:t>
            </a:r>
          </a:p>
          <a:p>
            <a:r>
              <a:rPr lang="es-ES" dirty="0" smtClean="0"/>
              <a:t>Este metal también se usa en la fabricación de imanes superconductores para los equipos de resonancias magnéticas de los hospitales, en la fabricación de aceros para tuberías de transporte de petróleo y gas natural en zonas árticas.</a:t>
            </a:r>
          </a:p>
          <a:p>
            <a:endParaRPr lang="es-ES" dirty="0" smtClean="0"/>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Coltán</a:t>
            </a:r>
            <a:endParaRPr lang="es-ES" dirty="0"/>
          </a:p>
        </p:txBody>
      </p:sp>
      <p:pic>
        <p:nvPicPr>
          <p:cNvPr id="18434" name="Picture 2"/>
          <p:cNvPicPr>
            <a:picLocks noGrp="1" noChangeAspect="1" noChangeArrowheads="1"/>
          </p:cNvPicPr>
          <p:nvPr>
            <p:ph idx="1"/>
          </p:nvPr>
        </p:nvPicPr>
        <p:blipFill>
          <a:blip r:embed="rId2"/>
          <a:srcRect/>
          <a:stretch>
            <a:fillRect/>
          </a:stretch>
        </p:blipFill>
        <p:spPr bwMode="auto">
          <a:xfrm>
            <a:off x="500034" y="2285992"/>
            <a:ext cx="4286250" cy="3429024"/>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857752" y="2357430"/>
            <a:ext cx="3643338" cy="3357586"/>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TotalTime>
  <Words>1606</Words>
  <Application>Microsoft Office PowerPoint</Application>
  <PresentationFormat>Presentación en pantalla (4:3)</PresentationFormat>
  <Paragraphs>57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Flujo</vt:lpstr>
      <vt:lpstr>NUEVOS  MATERIALES</vt:lpstr>
      <vt:lpstr>¿Qué son?</vt:lpstr>
      <vt:lpstr>La fibra de carbono.</vt:lpstr>
      <vt:lpstr>Propiedades de la fibra de carbono.</vt:lpstr>
      <vt:lpstr>          FIBRA DE CARBONO </vt:lpstr>
      <vt:lpstr>El coltán</vt:lpstr>
      <vt:lpstr>Propiedades y aplicaciones del coltán.</vt:lpstr>
      <vt:lpstr> Más propiedades y usos.</vt:lpstr>
      <vt:lpstr>Coltán</vt:lpstr>
      <vt:lpstr>Fibra de vidrio</vt:lpstr>
      <vt:lpstr>Propiedades de la fibra de vidrio</vt:lpstr>
      <vt:lpstr>Fibra de vidrio y fibra óptica</vt:lpstr>
      <vt:lpstr>Nanotubos</vt:lpstr>
      <vt:lpstr>Propiedades de los nanotubos</vt:lpstr>
      <vt:lpstr>Nanotubos</vt:lpstr>
      <vt:lpstr>Humo helado y metamateriales</vt:lpstr>
      <vt:lpstr>Aerogel y metamateriales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NUEVOS  MATERIALES</dc:title>
  <dc:creator>*</dc:creator>
  <cp:lastModifiedBy>*</cp:lastModifiedBy>
  <cp:revision>15</cp:revision>
  <dcterms:created xsi:type="dcterms:W3CDTF">2010-06-09T16:34:21Z</dcterms:created>
  <dcterms:modified xsi:type="dcterms:W3CDTF">2010-06-09T19:01:28Z</dcterms:modified>
</cp:coreProperties>
</file>