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1.jpeg" ContentType="image/jpeg"/>
  <Override PartName="/ppt/media/image4.jpeg" ContentType="image/jpeg"/>
  <Override PartName="/ppt/media/image1.jpeg" ContentType="image/jpeg"/>
  <Override PartName="/ppt/media/image8.jpeg" ContentType="image/jpeg"/>
  <Override PartName="/ppt/media/image12.jpeg" ContentType="image/jpeg"/>
  <Override PartName="/ppt/media/image5.jpeg" ContentType="image/jpeg"/>
  <Override PartName="/ppt/media/image3.png" ContentType="image/png"/>
  <Override PartName="/ppt/media/image2.jpeg" ContentType="image/jpeg"/>
  <Override PartName="/ppt/media/image9.jpeg" ContentType="image/jpeg"/>
  <Override PartName="/ppt/media/image13.jpeg" ContentType="image/jpeg"/>
  <Override PartName="/ppt/media/image6.jpeg" ContentType="image/jpeg"/>
  <Override PartName="/ppt/media/image10.jpeg" ContentType="image/jpeg"/>
  <Override PartName="/ppt/media/image7.jpeg" ContentType="image/jpe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_rels/slide5.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6.xml.rels" ContentType="application/vnd.openxmlformats-package.relationships+xml"/>
  <Override PartName="/ppt/slides/_rels/slide1.xml.rels" ContentType="application/vnd.openxmlformats-package.relationships+xml"/>
  <Override PartName="/ppt/slides/_rels/slide1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19.xml.rels" ContentType="application/vnd.openxmlformats-package.relationships+xml"/>
  <Override PartName="/ppt/slides/_rels/slide6.xml.rels" ContentType="application/vnd.openxmlformats-package.relationships+xml"/>
  <Override PartName="/ppt/slides/_rels/slide22.xml.rels" ContentType="application/vnd.openxmlformats-package.relationships+xml"/>
  <Override PartName="/ppt/slides/_rels/slide18.xml.rels" ContentType="application/vnd.openxmlformats-package.relationships+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9240" cy="1142640"/>
          </a:xfrm>
          <a:prstGeom prst="rect">
            <a:avLst/>
          </a:prstGeom>
        </p:spPr>
        <p:txBody>
          <a:bodyPr anchor="ctr"/>
          <a:p>
            <a:pPr algn="ctr"/>
            <a:r>
              <a:rPr lang="es-ES" sz="4400">
                <a:solidFill>
                  <a:srgbClr val="000000"/>
                </a:solidFill>
                <a:latin typeface="Calibri"/>
              </a:rPr>
              <a:t>Pulse para editar el formato del texto de títuloHaga clic para modificar el estilo de título del patrón</a:t>
            </a:r>
            <a:endParaRPr/>
          </a:p>
        </p:txBody>
      </p:sp>
      <p:sp>
        <p:nvSpPr>
          <p:cNvPr id="1"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es-ES">
                <a:solidFill>
                  <a:srgbClr val="000000"/>
                </a:solidFill>
                <a:latin typeface="Calibri"/>
              </a:rPr>
              <a:t>Pulse para editar los formatos del texto del esquema</a:t>
            </a:r>
            <a:endParaRPr/>
          </a:p>
          <a:p>
            <a:pPr lvl="1">
              <a:buSzPct val="45000"/>
              <a:buFont typeface="StarSymbol"/>
              <a:buChar char=""/>
            </a:pPr>
            <a:r>
              <a:rPr lang="es-ES">
                <a:solidFill>
                  <a:srgbClr val="000000"/>
                </a:solidFill>
                <a:latin typeface="Calibri"/>
              </a:rPr>
              <a:t>Segundo nivel del esquema</a:t>
            </a:r>
            <a:endParaRPr/>
          </a:p>
          <a:p>
            <a:pPr lvl="2">
              <a:buSzPct val="75000"/>
              <a:buFont typeface="StarSymbol"/>
              <a:buChar char=""/>
            </a:pPr>
            <a:r>
              <a:rPr lang="es-ES">
                <a:solidFill>
                  <a:srgbClr val="000000"/>
                </a:solidFill>
                <a:latin typeface="Calibri"/>
              </a:rPr>
              <a:t>Tercer nivel del esquema</a:t>
            </a:r>
            <a:endParaRPr/>
          </a:p>
          <a:p>
            <a:pPr lvl="3">
              <a:buSzPct val="45000"/>
              <a:buFont typeface="StarSymbol"/>
              <a:buChar char=""/>
            </a:pPr>
            <a:r>
              <a:rPr lang="es-ES">
                <a:solidFill>
                  <a:srgbClr val="000000"/>
                </a:solidFill>
                <a:latin typeface="Calibri"/>
              </a:rPr>
              <a:t>Cuarto nivel del esquema</a:t>
            </a:r>
            <a:endParaRPr/>
          </a:p>
          <a:p>
            <a:pPr lvl="4">
              <a:buSzPct val="75000"/>
              <a:buFont typeface="StarSymbol"/>
              <a:buChar char=""/>
            </a:pPr>
            <a:r>
              <a:rPr lang="es-ES">
                <a:solidFill>
                  <a:srgbClr val="000000"/>
                </a:solidFill>
                <a:latin typeface="Calibri"/>
              </a:rPr>
              <a:t>Quinto nivel del esquema</a:t>
            </a:r>
            <a:endParaRPr/>
          </a:p>
          <a:p>
            <a:pPr lvl="5">
              <a:buSzPct val="45000"/>
              <a:buFont typeface="StarSymbol"/>
              <a:buChar char=""/>
            </a:pPr>
            <a:r>
              <a:rPr lang="es-ES">
                <a:solidFill>
                  <a:srgbClr val="000000"/>
                </a:solidFill>
                <a:latin typeface="Calibri"/>
              </a:rPr>
              <a:t>Sexto nivel del esquema</a:t>
            </a:r>
            <a:endParaRPr/>
          </a:p>
          <a:p>
            <a:pPr lvl="6">
              <a:buSzPct val="45000"/>
              <a:buFont typeface="StarSymbol"/>
              <a:buChar char=""/>
            </a:pPr>
            <a:r>
              <a:rPr lang="es-ES">
                <a:solidFill>
                  <a:srgbClr val="000000"/>
                </a:solidFill>
                <a:latin typeface="Calibri"/>
              </a:rPr>
              <a:t>Séptimo nivel del esquema</a:t>
            </a:r>
            <a:endParaRPr/>
          </a:p>
          <a:p>
            <a:pPr lvl="7">
              <a:buSzPct val="45000"/>
              <a:buFont typeface="StarSymbol"/>
              <a:buChar char=""/>
            </a:pPr>
            <a:r>
              <a:rPr lang="es-ES">
                <a:solidFill>
                  <a:srgbClr val="000000"/>
                </a:solidFill>
                <a:latin typeface="Calibri"/>
              </a:rPr>
              <a:t>Octavo nivel del esquema</a:t>
            </a:r>
            <a:endParaRPr/>
          </a:p>
          <a:p>
            <a:r>
              <a:rPr lang="es-ES">
                <a:solidFill>
                  <a:srgbClr val="000000"/>
                </a:solidFill>
                <a:latin typeface="Calibri"/>
              </a:rPr>
              <a:t>Noveno nivel del esquemaHaga clic para modificar el estilo de texto del patrón</a:t>
            </a:r>
            <a:endParaRPr/>
          </a:p>
          <a:p>
            <a:r>
              <a:rPr lang="es-ES">
                <a:solidFill>
                  <a:srgbClr val="000000"/>
                </a:solidFill>
                <a:latin typeface="Calibri"/>
              </a:rPr>
              <a:t>Segundo nivel</a:t>
            </a:r>
            <a:endParaRPr/>
          </a:p>
          <a:p>
            <a:r>
              <a:rPr lang="es-ES">
                <a:solidFill>
                  <a:srgbClr val="000000"/>
                </a:solidFill>
                <a:latin typeface="Calibri"/>
              </a:rPr>
              <a:t>Tercer nivel</a:t>
            </a:r>
            <a:endParaRPr/>
          </a:p>
          <a:p>
            <a:r>
              <a:rPr lang="es-ES">
                <a:solidFill>
                  <a:srgbClr val="000000"/>
                </a:solidFill>
                <a:latin typeface="Calibri"/>
              </a:rPr>
              <a:t>Cuarto nivel</a:t>
            </a:r>
            <a:endParaRPr/>
          </a:p>
          <a:p>
            <a:r>
              <a:rPr lang="es-ES">
                <a:solidFill>
                  <a:srgbClr val="000000"/>
                </a:solidFill>
                <a:latin typeface="Calibri"/>
              </a:rPr>
              <a:t>Quinto nivel</a:t>
            </a:r>
            <a:endParaRPr/>
          </a:p>
        </p:txBody>
      </p:sp>
      <p:sp>
        <p:nvSpPr>
          <p:cNvPr id="2" name="PlaceHolder 3"/>
          <p:cNvSpPr>
            <a:spLocks noGrp="1"/>
          </p:cNvSpPr>
          <p:nvPr>
            <p:ph type="dt"/>
          </p:nvPr>
        </p:nvSpPr>
        <p:spPr>
          <a:xfrm>
            <a:off x="0" y="0"/>
            <a:ext cx="360" cy="360"/>
          </a:xfrm>
          <a:prstGeom prst="rect">
            <a:avLst/>
          </a:prstGeom>
        </p:spPr>
        <p:txBody>
          <a:bodyPr bIns="45000" lIns="90000" rIns="90000" tIns="45000"/>
          <a:p>
            <a:r>
              <a:rPr lang="es-ES">
                <a:solidFill>
                  <a:srgbClr val="000000"/>
                </a:solidFill>
                <a:latin typeface="Calibri"/>
              </a:rPr>
              <a:t>26/05/12</a:t>
            </a:r>
            <a:endParaRPr/>
          </a:p>
        </p:txBody>
      </p:sp>
      <p:sp>
        <p:nvSpPr>
          <p:cNvPr id="3" name="PlaceHolder 4"/>
          <p:cNvSpPr>
            <a:spLocks noGrp="1"/>
          </p:cNvSpPr>
          <p:nvPr>
            <p:ph type="ftr"/>
          </p:nvPr>
        </p:nvSpPr>
        <p:spPr>
          <a:xfrm>
            <a:off x="0" y="0"/>
            <a:ext cx="360" cy="360"/>
          </a:xfrm>
          <a:prstGeom prst="rect">
            <a:avLst/>
          </a:prstGeom>
        </p:spPr>
        <p:txBody>
          <a:bodyPr bIns="45000" lIns="90000" rIns="90000" tIns="45000"/>
          <a:p>
            <a:endParaRPr/>
          </a:p>
        </p:txBody>
      </p:sp>
      <p:sp>
        <p:nvSpPr>
          <p:cNvPr id="4" name="PlaceHolder 5"/>
          <p:cNvSpPr>
            <a:spLocks noGrp="1"/>
          </p:cNvSpPr>
          <p:nvPr>
            <p:ph type="sldNum"/>
          </p:nvPr>
        </p:nvSpPr>
        <p:spPr>
          <a:xfrm>
            <a:off x="0" y="0"/>
            <a:ext cx="360" cy="360"/>
          </a:xfrm>
          <a:prstGeom prst="rect">
            <a:avLst/>
          </a:prstGeom>
        </p:spPr>
        <p:txBody>
          <a:bodyPr bIns="45000" lIns="90000" rIns="90000" tIns="45000"/>
          <a:p>
            <a:fld id="{51715131-D1D1-4191-A161-D171A13141C1}" type="slidenum">
              <a:rPr lang="es-ES">
                <a:solidFill>
                  <a:srgbClr val="000000"/>
                </a:solidFill>
                <a:latin typeface="Calibri"/>
              </a:rPr>
              <a:t>&lt;número&gt;</a:t>
            </a:fld>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png"/><Relationship Id="rId3"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 Id="rId3"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TextShape 1"/>
          <p:cNvSpPr txBox="1"/>
          <p:nvPr/>
        </p:nvSpPr>
        <p:spPr>
          <a:xfrm>
            <a:off x="251640" y="332640"/>
            <a:ext cx="8280720" cy="3600000"/>
          </a:xfrm>
          <a:prstGeom prst="rect">
            <a:avLst/>
          </a:prstGeom>
        </p:spPr>
        <p:txBody>
          <a:bodyPr anchor="ctr"/>
          <a:p>
            <a:pPr algn="ctr"/>
            <a:r>
              <a:rPr lang="es-ES" sz="4400">
                <a:solidFill>
                  <a:srgbClr val="fdeada"/>
                </a:solidFill>
                <a:latin typeface="Adobe Caslon Pro Bold"/>
              </a:rPr>
              <a:t>CAMBIO CLIMÁTICO E AS SÚAS CONSECUENCIAS RELACIONADAS COA SAÚDE                           </a:t>
            </a:r>
            <a:r>
              <a:rPr lang="es-ES" sz="1000">
                <a:solidFill>
                  <a:srgbClr val="fdeada"/>
                </a:solidFill>
                <a:latin typeface="Adobe Caslon Pro Bold"/>
              </a:rPr>
              <a:t>
</a:t>
            </a:r>
            <a:r>
              <a:rPr lang="es-ES" sz="1000">
                <a:solidFill>
                  <a:srgbClr val="fdeada"/>
                </a:solidFill>
                <a:latin typeface="Adobe Caslon Pro Bold"/>
              </a:rPr>
              <a:t>                                                                                                                                                                        </a:t>
            </a:r>
            <a:r>
              <a:rPr lang="es-ES" sz="4400">
                <a:solidFill>
                  <a:srgbClr val="fdeada"/>
                </a:solidFill>
                <a:latin typeface="Adobe Caslon Pro Bold"/>
              </a:rPr>
              <a:t>                                </a:t>
            </a:r>
            <a:r>
              <a:rPr lang="es-ES" sz="4400">
                <a:solidFill>
                  <a:srgbClr val="fdeada"/>
                </a:solidFill>
                <a:latin typeface="Adobe Caslon Pro Bold"/>
              </a:rPr>
              <a:t>
</a:t>
            </a:r>
            <a:endParaRPr/>
          </a:p>
        </p:txBody>
      </p:sp>
      <p:sp>
        <p:nvSpPr>
          <p:cNvPr id="38" name="CustomShape 2"/>
          <p:cNvSpPr/>
          <p:nvPr/>
        </p:nvSpPr>
        <p:spPr>
          <a:xfrm>
            <a:off x="4607640" y="5949360"/>
            <a:ext cx="4536000" cy="639000"/>
          </a:xfrm>
          <a:prstGeom prst="rect">
            <a:avLst/>
          </a:prstGeom>
        </p:spPr>
        <p:txBody>
          <a:bodyPr bIns="45000" lIns="90000" rIns="90000" tIns="45000"/>
          <a:p>
            <a:pPr algn="r">
              <a:buFont typeface="Arial"/>
              <a:buChar char="•"/>
            </a:pPr>
            <a:r>
              <a:rPr lang="es-ES">
                <a:solidFill>
                  <a:srgbClr val="fdeada"/>
                </a:solidFill>
                <a:latin typeface="Calibri"/>
              </a:rPr>
              <a:t>CARMEN ROSANELLA CAAMAÑO 1ºB</a:t>
            </a:r>
            <a:endParaRPr/>
          </a:p>
          <a:p>
            <a:pPr algn="r">
              <a:buFont typeface="Arial"/>
              <a:buChar char="•"/>
            </a:pPr>
            <a:r>
              <a:rPr lang="es-ES">
                <a:solidFill>
                  <a:srgbClr val="fdeada"/>
                </a:solidFill>
                <a:latin typeface="Calibri"/>
              </a:rPr>
              <a:t>IRENE MIRANDA OUTÓN 1ºC</a:t>
            </a:r>
            <a:endParaRPr/>
          </a:p>
        </p:txBody>
      </p:sp>
      <p:pic>
        <p:nvPicPr>
          <p:cNvPr descr="" id="39" name="5 Imagen"/>
          <p:cNvPicPr/>
          <p:nvPr/>
        </p:nvPicPr>
        <p:blipFill>
          <a:blip r:embed="rId1"/>
          <a:stretch>
            <a:fillRect/>
          </a:stretch>
        </p:blipFill>
        <p:spPr>
          <a:xfrm>
            <a:off x="2411640" y="1989000"/>
            <a:ext cx="3816000" cy="3816000"/>
          </a:xfrm>
          <a:prstGeom prst="rect">
            <a:avLst/>
          </a:prstGeom>
        </p:spPr>
      </p:pic>
      <p:pic>
        <p:nvPicPr>
          <p:cNvPr descr="" id="40" name="KARAOKE - Y SI FUERA ELLA.mp3"/>
          <p:cNvPicPr/>
          <p:nvPr/>
        </p:nvPicPr>
        <p:blipFill>
          <a:blip r:embed="rId2"/>
          <a:stretch>
            <a:fillRect/>
          </a:stretch>
        </p:blipFill>
        <p:spPr>
          <a:xfrm>
            <a:off x="323640" y="6237360"/>
            <a:ext cx="304560" cy="304560"/>
          </a:xfrm>
          <a:prstGeom prst="rect">
            <a:avLst/>
          </a:prstGeom>
        </p:spPr>
      </p:pic>
    </p:spTree>
  </p:cSld>
  <p:timing>
    <p:tnLst>
      <p:par>
        <p:cTn dur="indefinite" id="1" nodeType="tmRoot" restart="never">
          <p:childTnLst>
            <p:seq>
              <p:cTn dur="indefinite" id="2" nodeType="mainSeq">
                <p:childTnLst>
                  <p:par>
                    <p:cTn fill="hold" id="3">
                      <p:stCondLst>
                        <p:cond delay="indefinite"/>
                      </p:stCondLst>
                      <p:childTnLst>
                        <p:par>
                          <p:cTn fill="hold" id="4">
                            <p:stCondLst>
                              <p:cond delay="0"/>
                            </p:stCondLst>
                            <p:childTnLst>
                              <p:par>
                                <p:cTn fill="hold" id="5" nodeType="afterEffect" presetClass="mediacall">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62"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Ébola</a:t>
            </a:r>
            <a:endParaRPr/>
          </a:p>
          <a:p>
            <a:pPr>
              <a:buFont typeface="Arial"/>
              <a:buChar char="•"/>
            </a:pPr>
            <a:r>
              <a:rPr lang="es-ES" sz="3200">
                <a:solidFill>
                  <a:srgbClr val="fdeada"/>
                </a:solidFill>
                <a:latin typeface="Calibri"/>
              </a:rPr>
              <a:t>É un virus que ameaza constantemente África</a:t>
            </a:r>
            <a:endParaRPr/>
          </a:p>
          <a:p>
            <a:pPr>
              <a:buFont typeface="Arial"/>
              <a:buChar char="•"/>
            </a:pPr>
            <a:r>
              <a:rPr lang="es-ES" sz="3200">
                <a:solidFill>
                  <a:srgbClr val="fdeada"/>
                </a:solidFill>
                <a:latin typeface="Calibri"/>
              </a:rPr>
              <a:t>Non existe cura</a:t>
            </a:r>
            <a:endParaRPr/>
          </a:p>
          <a:p>
            <a:pPr>
              <a:buFont typeface="Arial"/>
              <a:buChar char="•"/>
            </a:pPr>
            <a:r>
              <a:rPr lang="es-ES" sz="3200">
                <a:solidFill>
                  <a:srgbClr val="fdeada"/>
                </a:solidFill>
                <a:latin typeface="Calibri"/>
              </a:rPr>
              <a:t>Os brotes destas enfermidades están relacionados coa choiva a cal está condicionada polo clima</a:t>
            </a:r>
            <a:endParaRPr/>
          </a:p>
          <a:p>
            <a:endParaRPr/>
          </a:p>
        </p:txBody>
      </p:sp>
      <p:pic>
        <p:nvPicPr>
          <p:cNvPr descr="" id="63" name="3 Imagen"/>
          <p:cNvPicPr/>
          <p:nvPr/>
        </p:nvPicPr>
        <p:blipFill>
          <a:blip r:embed="rId1"/>
          <a:stretch>
            <a:fillRect/>
          </a:stretch>
        </p:blipFill>
        <p:spPr>
          <a:xfrm>
            <a:off x="5652000" y="4496400"/>
            <a:ext cx="2736000" cy="2129400"/>
          </a:xfrm>
          <a:prstGeom prst="rect">
            <a:avLst/>
          </a:prstGeom>
          <a:ln w="76320">
            <a:solidFill>
              <a:srgbClr val="eaeaea"/>
            </a:solidFill>
            <a:miter/>
          </a:ln>
        </p:spPr>
      </p:pic>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65"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Febre Amarela</a:t>
            </a:r>
            <a:endParaRPr/>
          </a:p>
          <a:p>
            <a:pPr>
              <a:buFont typeface="Arial"/>
              <a:buChar char="•"/>
            </a:pPr>
            <a:r>
              <a:rPr lang="es-ES" sz="3200">
                <a:solidFill>
                  <a:srgbClr val="fdeada"/>
                </a:solidFill>
                <a:latin typeface="Calibri"/>
              </a:rPr>
              <a:t>É un virus transmitido por un mosquito</a:t>
            </a:r>
            <a:endParaRPr/>
          </a:p>
          <a:p>
            <a:pPr>
              <a:buFont typeface="Arial"/>
              <a:buChar char="•"/>
            </a:pPr>
            <a:r>
              <a:rPr lang="es-ES" sz="3200">
                <a:solidFill>
                  <a:srgbClr val="fdeada"/>
                </a:solidFill>
                <a:latin typeface="Calibri"/>
              </a:rPr>
              <a:t>Dase en África, Centroamérica e Sudamérica</a:t>
            </a:r>
            <a:endParaRPr/>
          </a:p>
          <a:p>
            <a:pPr>
              <a:buFont typeface="Arial"/>
              <a:buChar char="•"/>
            </a:pPr>
            <a:r>
              <a:rPr lang="es-ES" sz="3200">
                <a:solidFill>
                  <a:srgbClr val="fdeada"/>
                </a:solidFill>
                <a:latin typeface="Calibri"/>
              </a:rPr>
              <a:t>Afecta a monos e humanos</a:t>
            </a:r>
            <a:endParaRPr/>
          </a:p>
          <a:p>
            <a:pPr>
              <a:buFont typeface="Arial"/>
              <a:buChar char="•"/>
            </a:pPr>
            <a:r>
              <a:rPr lang="es-ES" sz="3200">
                <a:solidFill>
                  <a:srgbClr val="fdeada"/>
                </a:solidFill>
                <a:latin typeface="Calibri"/>
              </a:rPr>
              <a:t>Existe unha vacina para previr</a:t>
            </a:r>
            <a:endParaRPr/>
          </a:p>
          <a:p>
            <a:pPr>
              <a:buFont typeface="Arial"/>
              <a:buChar char="•"/>
            </a:pPr>
            <a:r>
              <a:rPr lang="es-ES" sz="3200">
                <a:solidFill>
                  <a:srgbClr val="fdeada"/>
                </a:solidFill>
                <a:latin typeface="Calibri"/>
              </a:rPr>
              <a:t>Os cambios de temperatura e as choivas propician a chegada destes insectos.</a:t>
            </a:r>
            <a:endParaRPr/>
          </a:p>
          <a:p>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67" name="TextShape 2"/>
          <p:cNvSpPr txBox="1"/>
          <p:nvPr/>
        </p:nvSpPr>
        <p:spPr>
          <a:xfrm>
            <a:off x="457200" y="1600200"/>
            <a:ext cx="8229240" cy="4525560"/>
          </a:xfrm>
          <a:prstGeom prst="rect">
            <a:avLst/>
          </a:prstGeom>
        </p:spPr>
        <p:txBody>
          <a:bodyPr/>
          <a:p>
            <a:pPr>
              <a:buFont typeface="Arial"/>
              <a:buChar char="•"/>
            </a:pPr>
            <a:r>
              <a:rPr lang="es-ES" sz="3200" u="sng">
                <a:solidFill>
                  <a:srgbClr val="fdeada"/>
                </a:solidFill>
                <a:latin typeface="Adobe Caslon Pro Bold"/>
              </a:rPr>
              <a:t>Parásitos Intestinais</a:t>
            </a:r>
            <a:endParaRPr/>
          </a:p>
          <a:p>
            <a:pPr>
              <a:buFont typeface="Arial"/>
              <a:buChar char="•"/>
            </a:pPr>
            <a:r>
              <a:rPr lang="es-ES" sz="3200">
                <a:solidFill>
                  <a:srgbClr val="fdeada"/>
                </a:solidFill>
                <a:latin typeface="Calibri"/>
              </a:rPr>
              <a:t>Os cambios no nivel do mar e as temperaturas permiten que estes parásitos sobrevivan durante máis tempo</a:t>
            </a:r>
            <a:endParaRPr/>
          </a:p>
          <a:p>
            <a:endParaRPr/>
          </a:p>
        </p:txBody>
      </p:sp>
      <p:pic>
        <p:nvPicPr>
          <p:cNvPr descr="" id="68" name="3 Imagen"/>
          <p:cNvPicPr/>
          <p:nvPr/>
        </p:nvPicPr>
        <p:blipFill>
          <a:blip r:embed="rId1"/>
          <a:stretch>
            <a:fillRect/>
          </a:stretch>
        </p:blipFill>
        <p:spPr>
          <a:xfrm>
            <a:off x="2843640" y="3539160"/>
            <a:ext cx="3384000" cy="3024360"/>
          </a:xfrm>
          <a:prstGeom prst="rect">
            <a:avLst/>
          </a:prstGeom>
        </p:spPr>
      </p:pic>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70"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Peste</a:t>
            </a:r>
            <a:endParaRPr/>
          </a:p>
          <a:p>
            <a:pPr>
              <a:buFont typeface="Arial"/>
              <a:buChar char="•"/>
            </a:pPr>
            <a:r>
              <a:rPr lang="es-ES" sz="3200">
                <a:solidFill>
                  <a:srgbClr val="fdeada"/>
                </a:solidFill>
                <a:latin typeface="Calibri"/>
              </a:rPr>
              <a:t>Matou a 200 millóns de persoas </a:t>
            </a:r>
            <a:endParaRPr/>
          </a:p>
          <a:p>
            <a:pPr>
              <a:buFont typeface="Arial"/>
              <a:buChar char="•"/>
            </a:pPr>
            <a:r>
              <a:rPr lang="es-ES" sz="3200">
                <a:solidFill>
                  <a:srgbClr val="fdeada"/>
                </a:solidFill>
                <a:latin typeface="Calibri"/>
              </a:rPr>
              <a:t>É unha das enfermidades máis antigas da historia</a:t>
            </a:r>
            <a:endParaRPr/>
          </a:p>
          <a:p>
            <a:pPr>
              <a:buFont typeface="Arial"/>
              <a:buChar char="•"/>
            </a:pPr>
            <a:r>
              <a:rPr lang="es-ES" sz="3200">
                <a:solidFill>
                  <a:srgbClr val="fdeada"/>
                </a:solidFill>
                <a:latin typeface="Calibri"/>
              </a:rPr>
              <a:t>Foi transmitida polas ratas</a:t>
            </a:r>
            <a:endParaRPr/>
          </a:p>
          <a:p>
            <a:pPr>
              <a:buFont typeface="Arial"/>
              <a:buChar char="•"/>
            </a:pPr>
            <a:r>
              <a:rPr lang="es-ES" sz="3200">
                <a:solidFill>
                  <a:srgbClr val="fdeada"/>
                </a:solidFill>
                <a:latin typeface="Calibri"/>
              </a:rPr>
              <a:t>O cambio climático pode afectar ás poboacións de roedores e á súa distribución demográfica e por tanto á distribución da peste</a:t>
            </a:r>
            <a:endParaRPr/>
          </a:p>
          <a:p>
            <a:endParaRPr/>
          </a:p>
          <a:p>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CLASIFICACIÓN </a:t>
            </a:r>
            <a:endParaRPr/>
          </a:p>
        </p:txBody>
      </p:sp>
      <p:sp>
        <p:nvSpPr>
          <p:cNvPr id="72"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PAÍSES DESENVOLVIDOS:</a:t>
            </a:r>
            <a:endParaRPr/>
          </a:p>
          <a:p>
            <a:pPr>
              <a:buFont typeface="Arial"/>
              <a:buChar char="•"/>
            </a:pPr>
            <a:r>
              <a:rPr lang="es-ES" sz="3200">
                <a:solidFill>
                  <a:srgbClr val="fdeada"/>
                </a:solidFill>
                <a:latin typeface="Adobe Caslon Pro Bold"/>
              </a:rPr>
              <a:t>Tuberculosis*</a:t>
            </a:r>
            <a:endParaRPr/>
          </a:p>
          <a:p>
            <a:pPr>
              <a:buFont typeface="Arial"/>
              <a:buChar char="•"/>
            </a:pPr>
            <a:r>
              <a:rPr lang="es-ES" sz="3200">
                <a:solidFill>
                  <a:srgbClr val="fdeada"/>
                </a:solidFill>
                <a:latin typeface="Adobe Caslon Pro Bold"/>
              </a:rPr>
              <a:t>Mareas Vermellas*</a:t>
            </a:r>
            <a:endParaRPr/>
          </a:p>
          <a:p>
            <a:pPr>
              <a:buFont typeface="Arial"/>
              <a:buChar char="•"/>
            </a:pPr>
            <a:r>
              <a:rPr lang="es-ES" sz="3200">
                <a:solidFill>
                  <a:srgbClr val="fdeada"/>
                </a:solidFill>
                <a:latin typeface="Adobe Caslon Pro Bold"/>
              </a:rPr>
              <a:t>Gripe Aviar*</a:t>
            </a:r>
            <a:endParaRPr/>
          </a:p>
          <a:p>
            <a:endParaRPr/>
          </a:p>
          <a:p>
            <a:r>
              <a:rPr lang="es-ES" sz="3200" u="sng">
                <a:solidFill>
                  <a:srgbClr val="fdeada"/>
                </a:solidFill>
                <a:latin typeface="Adobe Caslon Pro Bold"/>
              </a:rPr>
              <a:t>PAÍSES SUBDESENVOLVIDOS</a:t>
            </a:r>
            <a:endParaRPr/>
          </a:p>
          <a:p>
            <a:pPr>
              <a:buFont typeface="Arial"/>
              <a:buChar char="•"/>
            </a:pPr>
            <a:r>
              <a:rPr lang="es-ES" sz="3200">
                <a:solidFill>
                  <a:srgbClr val="fdeada"/>
                </a:solidFill>
                <a:latin typeface="Adobe Caslon Pro Bold"/>
              </a:rPr>
              <a:t>Tuberculosis*</a:t>
            </a:r>
            <a:endParaRPr/>
          </a:p>
          <a:p>
            <a:pPr>
              <a:buFont typeface="Arial"/>
              <a:buChar char="•"/>
            </a:pPr>
            <a:r>
              <a:rPr lang="es-ES" sz="3200">
                <a:solidFill>
                  <a:srgbClr val="fdeada"/>
                </a:solidFill>
                <a:latin typeface="Adobe Caslon Pro Bold"/>
              </a:rPr>
              <a:t>Enfermedade do sono</a:t>
            </a:r>
            <a:endParaRPr/>
          </a:p>
          <a:p>
            <a:pPr>
              <a:buFont typeface="Arial"/>
              <a:buChar char="•"/>
            </a:pPr>
            <a:r>
              <a:rPr lang="es-ES" sz="3200">
                <a:solidFill>
                  <a:srgbClr val="fdeada"/>
                </a:solidFill>
                <a:latin typeface="Adobe Caslon Pro Bold"/>
              </a:rPr>
              <a:t>Mareas Vermellas*</a:t>
            </a:r>
            <a:endParaRPr/>
          </a:p>
          <a:p>
            <a:pPr>
              <a:buFont typeface="Arial"/>
              <a:buChar char="•"/>
            </a:pPr>
            <a:r>
              <a:rPr lang="es-ES" sz="3200">
                <a:solidFill>
                  <a:srgbClr val="fdeada"/>
                </a:solidFill>
                <a:latin typeface="Adobe Caslon Pro Bold"/>
              </a:rPr>
              <a:t>Gripe Aviar*</a:t>
            </a:r>
            <a:endParaRPr/>
          </a:p>
          <a:p>
            <a:pPr>
              <a:buFont typeface="Arial"/>
              <a:buChar char="•"/>
            </a:pPr>
            <a:r>
              <a:rPr lang="es-ES" sz="3200">
                <a:solidFill>
                  <a:srgbClr val="fdeada"/>
                </a:solidFill>
                <a:latin typeface="Adobe Caslon Pro Bold"/>
              </a:rPr>
              <a:t>Babebiosis</a:t>
            </a:r>
            <a:endParaRPr/>
          </a:p>
          <a:p>
            <a:pPr>
              <a:buFont typeface="Arial"/>
              <a:buChar char="•"/>
            </a:pPr>
            <a:r>
              <a:rPr lang="es-ES" sz="3200">
                <a:solidFill>
                  <a:srgbClr val="fdeada"/>
                </a:solidFill>
                <a:latin typeface="Adobe Caslon Pro Bold"/>
              </a:rPr>
              <a:t>Cólera</a:t>
            </a:r>
            <a:endParaRPr/>
          </a:p>
          <a:p>
            <a:pPr>
              <a:buFont typeface="Arial"/>
              <a:buChar char="•"/>
            </a:pPr>
            <a:r>
              <a:rPr lang="es-ES" sz="3200">
                <a:solidFill>
                  <a:srgbClr val="fdeada"/>
                </a:solidFill>
                <a:latin typeface="Adobe Caslon Pro Bold"/>
              </a:rPr>
              <a:t>Ébola</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Conclusión da Clasificación</a:t>
            </a:r>
            <a:endParaRPr/>
          </a:p>
        </p:txBody>
      </p:sp>
      <p:sp>
        <p:nvSpPr>
          <p:cNvPr id="74" name="TextShape 2"/>
          <p:cNvSpPr txBox="1"/>
          <p:nvPr/>
        </p:nvSpPr>
        <p:spPr>
          <a:xfrm>
            <a:off x="457200" y="1600200"/>
            <a:ext cx="8229240" cy="4525560"/>
          </a:xfrm>
          <a:prstGeom prst="rect">
            <a:avLst/>
          </a:prstGeom>
        </p:spPr>
        <p:txBody>
          <a:bodyPr/>
          <a:p>
            <a:r>
              <a:rPr lang="es-ES" sz="3200">
                <a:solidFill>
                  <a:srgbClr val="fdeada"/>
                </a:solidFill>
                <a:latin typeface="Calibri"/>
              </a:rPr>
              <a:t>Marcamos con un “*” aquelas enfermidades que se dan tanto nos países desenvolvidos como nos que non. Observamos que esas  3 enfermidades: Tuberculosa, Mareas Vermellas e Gripe aviar, son as únicas que afectan aos países do primeiro mundo, mentres que os países tercermundistas están afectados por esas e por todas as demais. Podemos entón podemos intuír que debe existir un motivo polo cal estes últimos son máis atacados polas enfermidades. Todos eles pertencen ao hemisferio sur, dotado de un clima máis propicio para a propagación de virus, insectos etc. Por tanto, queda establecida a relación existente entre o cambio climático, as enfermidades e os países subdesenvolvidos. </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OUTRAS CONSECUENCIAS</a:t>
            </a:r>
            <a:endParaRPr/>
          </a:p>
        </p:txBody>
      </p:sp>
      <p:sp>
        <p:nvSpPr>
          <p:cNvPr id="76"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Estrés térmico: </a:t>
            </a:r>
            <a:endParaRPr/>
          </a:p>
          <a:p>
            <a:pPr>
              <a:buFont typeface="Arial"/>
              <a:buChar char="•"/>
            </a:pPr>
            <a:r>
              <a:rPr lang="es-ES" sz="3200">
                <a:solidFill>
                  <a:srgbClr val="fdeada"/>
                </a:solidFill>
                <a:latin typeface="Calibri"/>
              </a:rPr>
              <a:t>O requentamento urbano fai que a temperatura nas cidades sexa maior que no campo a causo do formigón e do asfalto negro</a:t>
            </a:r>
            <a:endParaRPr/>
          </a:p>
          <a:p>
            <a:pPr>
              <a:buFont typeface="Arial"/>
              <a:buChar char="•"/>
            </a:pPr>
            <a:r>
              <a:rPr lang="es-ES" sz="3200">
                <a:solidFill>
                  <a:srgbClr val="fdeada"/>
                </a:solidFill>
                <a:latin typeface="Calibri"/>
              </a:rPr>
              <a:t>En Chicago, isto provocou 700 mortes</a:t>
            </a:r>
            <a:endParaRPr/>
          </a:p>
          <a:p>
            <a:endParaRPr/>
          </a:p>
        </p:txBody>
      </p:sp>
      <p:pic>
        <p:nvPicPr>
          <p:cNvPr descr="" id="77" name="3 Imagen"/>
          <p:cNvPicPr/>
          <p:nvPr/>
        </p:nvPicPr>
        <p:blipFill>
          <a:blip r:embed="rId1"/>
          <a:stretch>
            <a:fillRect/>
          </a:stretch>
        </p:blipFill>
        <p:spPr>
          <a:xfrm>
            <a:off x="5220000" y="2853000"/>
            <a:ext cx="2880000" cy="3580560"/>
          </a:xfrm>
          <a:prstGeom prst="rect">
            <a:avLst/>
          </a:prstGeom>
          <a:ln w="190440">
            <a:solidFill>
              <a:srgbClr val="c8c6bd"/>
            </a:solidFill>
            <a:miter/>
          </a:ln>
        </p:spPr>
      </p:pic>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OUTRAS CONSECUENCIAS</a:t>
            </a:r>
            <a:endParaRPr/>
          </a:p>
        </p:txBody>
      </p:sp>
      <p:sp>
        <p:nvSpPr>
          <p:cNvPr id="79"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Inundacións e sequías:</a:t>
            </a:r>
            <a:endParaRPr/>
          </a:p>
          <a:p>
            <a:pPr>
              <a:buFont typeface="Arial"/>
              <a:buChar char="•"/>
            </a:pPr>
            <a:r>
              <a:rPr lang="es-ES" sz="3200">
                <a:solidFill>
                  <a:srgbClr val="fdeada"/>
                </a:solidFill>
                <a:latin typeface="Calibri"/>
              </a:rPr>
              <a:t>Os países en vía de desenvolvemento presentan máis probabilidades de ser vulnerables a padecer inundacións xa que habitan áreas de alto risco. </a:t>
            </a:r>
            <a:endParaRPr/>
          </a:p>
          <a:p>
            <a:pPr>
              <a:buFont typeface="Arial"/>
              <a:buChar char="•"/>
            </a:pPr>
            <a:r>
              <a:rPr lang="es-ES" sz="3200">
                <a:solidFill>
                  <a:srgbClr val="fdeada"/>
                </a:solidFill>
                <a:latin typeface="Calibri"/>
              </a:rPr>
              <a:t>Estas zonas sufren un dano económico maior</a:t>
            </a:r>
            <a:endParaRPr/>
          </a:p>
          <a:p>
            <a:endParaRPr/>
          </a:p>
        </p:txBody>
      </p:sp>
      <p:pic>
        <p:nvPicPr>
          <p:cNvPr descr="" id="80" name="3 Imagen"/>
          <p:cNvPicPr/>
          <p:nvPr/>
        </p:nvPicPr>
        <p:blipFill>
          <a:blip r:embed="rId1"/>
          <a:stretch>
            <a:fillRect/>
          </a:stretch>
        </p:blipFill>
        <p:spPr>
          <a:xfrm>
            <a:off x="4860000" y="3861000"/>
            <a:ext cx="3816000" cy="2780640"/>
          </a:xfrm>
          <a:prstGeom prst="rect">
            <a:avLst/>
          </a:prstGeom>
        </p:spPr>
      </p:pic>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OUTRAS CONSECUENCIAS</a:t>
            </a:r>
            <a:endParaRPr/>
          </a:p>
        </p:txBody>
      </p:sp>
      <p:sp>
        <p:nvSpPr>
          <p:cNvPr id="82"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Incendios, furacáns e outros desastres:</a:t>
            </a:r>
            <a:endParaRPr/>
          </a:p>
          <a:p>
            <a:pPr>
              <a:buFont typeface="Arial"/>
              <a:buChar char="•"/>
            </a:pPr>
            <a:r>
              <a:rPr lang="es-ES" sz="3200">
                <a:solidFill>
                  <a:srgbClr val="fdeada"/>
                </a:solidFill>
                <a:latin typeface="Calibri"/>
              </a:rPr>
              <a:t>Non son causados polos humanos pero o noso comportamento co medio ambiente inflúe moito nas súas aparicións. </a:t>
            </a:r>
            <a:endParaRPr/>
          </a:p>
          <a:p>
            <a:pPr>
              <a:buFont typeface="Arial"/>
              <a:buChar char="•"/>
            </a:pPr>
            <a:r>
              <a:rPr lang="es-ES" sz="3200">
                <a:solidFill>
                  <a:srgbClr val="fdeada"/>
                </a:solidFill>
                <a:latin typeface="Calibri"/>
              </a:rPr>
              <a:t>Tras unha ola de incendios, multiplícanse os casos de xente que padece enfermidades respiratorias. </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OUTRAS CONSECUENCIAS</a:t>
            </a:r>
            <a:endParaRPr/>
          </a:p>
        </p:txBody>
      </p:sp>
      <p:sp>
        <p:nvSpPr>
          <p:cNvPr id="84"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Polución do Aire:  </a:t>
            </a:r>
            <a:endParaRPr/>
          </a:p>
          <a:p>
            <a:pPr>
              <a:buFont typeface="Arial"/>
              <a:buChar char="•"/>
            </a:pPr>
            <a:r>
              <a:rPr lang="es-ES" sz="3200">
                <a:solidFill>
                  <a:srgbClr val="fdeada"/>
                </a:solidFill>
                <a:latin typeface="Calibri"/>
              </a:rPr>
              <a:t>O impacto de algúns contaminantes sobre a saúde é máis intenso canto máis altas sexan as temperaturas.</a:t>
            </a:r>
            <a:endParaRPr/>
          </a:p>
          <a:p>
            <a:pPr>
              <a:buFont typeface="Arial"/>
              <a:buChar char="•"/>
            </a:pPr>
            <a:r>
              <a:rPr lang="es-ES" sz="3200">
                <a:solidFill>
                  <a:srgbClr val="fdeada"/>
                </a:solidFill>
                <a:latin typeface="Calibri"/>
              </a:rPr>
              <a:t>Os valores de ozono con máis altos cando as temperaturas son máis elevadas e este contribúe ao aumento da mortalidade. </a:t>
            </a:r>
            <a:endParaRPr/>
          </a:p>
          <a:p>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Índice</a:t>
            </a:r>
            <a:endParaRPr/>
          </a:p>
        </p:txBody>
      </p:sp>
      <p:sp>
        <p:nvSpPr>
          <p:cNvPr id="42" name="TextShape 2"/>
          <p:cNvSpPr txBox="1"/>
          <p:nvPr/>
        </p:nvSpPr>
        <p:spPr>
          <a:xfrm>
            <a:off x="457200" y="1600200"/>
            <a:ext cx="8229240" cy="4525560"/>
          </a:xfrm>
          <a:prstGeom prst="rect">
            <a:avLst/>
          </a:prstGeom>
        </p:spPr>
        <p:txBody>
          <a:bodyPr/>
          <a:p>
            <a:pPr>
              <a:buFont typeface="Arial"/>
              <a:buChar char="•"/>
            </a:pPr>
            <a:r>
              <a:rPr lang="es-ES" sz="3200">
                <a:solidFill>
                  <a:srgbClr val="fdeada"/>
                </a:solidFill>
                <a:latin typeface="Calibri"/>
              </a:rPr>
              <a:t>Enfermidades</a:t>
            </a:r>
            <a:endParaRPr/>
          </a:p>
          <a:p>
            <a:pPr>
              <a:buFont typeface="Arial"/>
              <a:buChar char="•"/>
            </a:pPr>
            <a:r>
              <a:rPr lang="es-ES" sz="3200">
                <a:solidFill>
                  <a:srgbClr val="fdeada"/>
                </a:solidFill>
                <a:latin typeface="Calibri"/>
              </a:rPr>
              <a:t>Clasificación das enfermidades segundo a que países afecte: - Desenvolvidos</a:t>
            </a:r>
            <a:endParaRPr/>
          </a:p>
          <a:p>
            <a:r>
              <a:rPr lang="es-ES" sz="3200">
                <a:solidFill>
                  <a:srgbClr val="fdeada"/>
                </a:solidFill>
                <a:latin typeface="Calibri"/>
              </a:rPr>
              <a:t>                             </a:t>
            </a:r>
            <a:r>
              <a:rPr lang="es-ES" sz="3200">
                <a:solidFill>
                  <a:srgbClr val="fdeada"/>
                </a:solidFill>
                <a:latin typeface="Calibri"/>
              </a:rPr>
              <a:t>- Subdesenvolvidos</a:t>
            </a:r>
            <a:endParaRPr/>
          </a:p>
          <a:p>
            <a:pPr>
              <a:buFont typeface="Arial"/>
              <a:buChar char="•"/>
            </a:pPr>
            <a:r>
              <a:rPr lang="es-ES" sz="3200">
                <a:solidFill>
                  <a:srgbClr val="fdeada"/>
                </a:solidFill>
                <a:latin typeface="Calibri"/>
              </a:rPr>
              <a:t>Outras consecuencias do cambio climático</a:t>
            </a:r>
            <a:endParaRPr/>
          </a:p>
        </p:txBody>
      </p:sp>
    </p:spTree>
  </p:cSld>
  <p:transition>
    <p:split dir="out" orient="horz"/>
  </p:transition>
  <p:timing>
    <p:tnLst>
      <p:par>
        <p:cTn dur="indefinite" id="6" nodeType="tmRoot" restart="never">
          <p:childTnLst>
            <p:seq>
              <p:cTn id="7" nodeType="mainSeq">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OUTRAS CONSECUENCIAS</a:t>
            </a:r>
            <a:endParaRPr/>
          </a:p>
        </p:txBody>
      </p:sp>
      <p:sp>
        <p:nvSpPr>
          <p:cNvPr id="86"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Desnutrición: </a:t>
            </a:r>
            <a:endParaRPr/>
          </a:p>
          <a:p>
            <a:pPr>
              <a:buFont typeface="Arial"/>
              <a:buChar char="•"/>
            </a:pPr>
            <a:r>
              <a:rPr lang="es-ES" sz="3200">
                <a:solidFill>
                  <a:srgbClr val="fdeada"/>
                </a:solidFill>
                <a:latin typeface="Calibri"/>
              </a:rPr>
              <a:t>Súfrena aproximadamente 790 millóns de persoas. </a:t>
            </a:r>
            <a:endParaRPr/>
          </a:p>
          <a:p>
            <a:pPr>
              <a:buFont typeface="Arial"/>
              <a:buChar char="•"/>
            </a:pPr>
            <a:r>
              <a:rPr lang="es-ES" sz="3200">
                <a:solidFill>
                  <a:srgbClr val="fdeada"/>
                </a:solidFill>
                <a:latin typeface="Calibri"/>
              </a:rPr>
              <a:t>Os efectos do cambio climático farán que diminúa a produción de cereais nas rexións de latitudes baixas. </a:t>
            </a:r>
            <a:endParaRPr/>
          </a:p>
          <a:p>
            <a:pPr>
              <a:buFont typeface="Arial"/>
              <a:buChar char="•"/>
            </a:pPr>
            <a:r>
              <a:rPr lang="es-ES" sz="3200">
                <a:solidFill>
                  <a:srgbClr val="fdeada"/>
                </a:solidFill>
                <a:latin typeface="Calibri"/>
              </a:rPr>
              <a:t>Onde máis afectará será en África polo aumento da sequía. </a:t>
            </a:r>
            <a:endParaRPr/>
          </a:p>
          <a:p>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OUTRAS CONSECUENCIAS</a:t>
            </a:r>
            <a:endParaRPr/>
          </a:p>
        </p:txBody>
      </p:sp>
      <p:sp>
        <p:nvSpPr>
          <p:cNvPr id="88" name="TextShape 2"/>
          <p:cNvSpPr txBox="1"/>
          <p:nvPr/>
        </p:nvSpPr>
        <p:spPr>
          <a:xfrm>
            <a:off x="457200" y="1600200"/>
            <a:ext cx="8229240" cy="4525560"/>
          </a:xfrm>
          <a:prstGeom prst="rect">
            <a:avLst/>
          </a:prstGeom>
        </p:spPr>
        <p:txBody>
          <a:bodyPr/>
          <a:p>
            <a:pPr lvl="1">
              <a:buFont typeface="Arial"/>
              <a:buChar char="–"/>
            </a:pPr>
            <a:r>
              <a:rPr lang="es-ES" sz="2200">
                <a:solidFill>
                  <a:srgbClr val="fdeada"/>
                </a:solidFill>
                <a:latin typeface="Calibri"/>
              </a:rPr>
              <a:t>Fenómeno “El Niño”: Prodúcese ao redor da época de nadal debido a un quentamento de auga lonxe da costa de Perú e Ecuador. Prodúcese cada 6 ou 7 anos e dito quentamento é anómalo que vai seguido dunha fase fría (La Niña). As consecuencias de “El Niño” son: chuvias torrencias e inundacións na costa oeste de América Latina pero tamén se producen efectos climáticos no resto do mundo.  Está relacionado coa poboación afectada por catástrofes naturais (sequías). </a:t>
            </a:r>
            <a:endParaRPr/>
          </a:p>
          <a:p>
            <a:endParaRPr/>
          </a:p>
        </p:txBody>
      </p:sp>
      <p:pic>
        <p:nvPicPr>
          <p:cNvPr descr="" id="89" name="3 Imagen"/>
          <p:cNvPicPr/>
          <p:nvPr/>
        </p:nvPicPr>
        <p:blipFill>
          <a:blip r:embed="rId1"/>
          <a:stretch>
            <a:fillRect/>
          </a:stretch>
        </p:blipFill>
        <p:spPr>
          <a:xfrm>
            <a:off x="2843640" y="4581000"/>
            <a:ext cx="3888000" cy="1979640"/>
          </a:xfrm>
          <a:prstGeom prst="rect">
            <a:avLst/>
          </a:prstGeom>
        </p:spPr>
      </p:pic>
    </p:spTree>
  </p:cSld>
  <p:timing>
    <p:tnLst>
      <p:par>
        <p:cTn dur="indefinite" id="17" nodeType="tmRoot" restart="never">
          <p:childTnLst>
            <p:seq>
              <p:cTn id="18" nodeType="mainSeq">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Tree>
  </p:cSld>
  <p:timing>
    <p:tnLst>
      <p:par>
        <p:cTn dur="indefinite" id="19" nodeType="tmRoot" restart="never">
          <p:childTnLst>
            <p:seq>
              <p:cTn dur="indefinite" id="20" nodeType="mainSeq">
                <p:childTnLst>
                  <p:par>
                    <p:cTn fill="hold" id="21">
                      <p:stCondLst>
                        <p:cond delay="indefinite"/>
                      </p:stCondLst>
                      <p:childTnLst>
                        <p:par>
                          <p:cTn fill="hold" id="22">
                            <p:stCondLst>
                              <p:cond delay="0"/>
                            </p:stCondLst>
                            <p:childTnLst>
                              <p:par>
                                <p:cTn fill="hold" id="23" nodeType="afterEffect" presetClass="mediacall">
                                  <p:stCondLst>
                                    <p:cond delay="0"/>
                                  </p:stCondLst>
                                  <p:childTnLst/>
                                </p:cTn>
                              </p:par>
                            </p:childTnLst>
                          </p:cTn>
                        </p:par>
                      </p:childTnLst>
                    </p:cTn>
                  </p:par>
                </p:childTnLst>
              </p:cTn>
              <p:prevCondLst>
                <p:cond delay="0" evt="onPrev">
                  <p:tgtEl>
                    <p:sldTgt/>
                  </p:tgtEl>
                </p:cond>
              </p:prevCondLst>
              <p:nextCondLst>
                <p:cond delay="0" evt="onNext">
                  <p:tgtEl>
                    <p:sldTgt/>
                  </p:tgtEl>
                </p:cond>
              </p:nextCondLst>
            </p:seq>
            <p:seq>
              <p:cTn fill="hold" id="24" nodeType="interactiveSeq" restart="whenNotActive">
                <p:childTnLst>
                  <p:par>
                    <p:cTn fill="hold" id="25">
                      <p:stCondLst/>
                      <p:childTnLst>
                        <p:par>
                          <p:cTn fill="hold" id="26">
                            <p:stCondLst>
                              <p:cond delay="0"/>
                            </p:stCondLst>
                            <p:childTnLst>
                              <p:par>
                                <p:cTn fill="hold" id="27" nodeType="clickEffect" presetClass="mediacall">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457200" y="274680"/>
            <a:ext cx="8229240" cy="2145960"/>
          </a:xfrm>
          <a:prstGeom prst="rect">
            <a:avLst/>
          </a:prstGeom>
        </p:spPr>
        <p:txBody>
          <a:bodyPr anchor="ctr"/>
          <a:p>
            <a:pPr algn="ctr"/>
            <a:r>
              <a:rPr lang="es-ES" sz="4400">
                <a:solidFill>
                  <a:srgbClr val="fdeada"/>
                </a:solidFill>
                <a:latin typeface="Adobe Caslon Pro Bold"/>
              </a:rPr>
              <a:t>Enfermidades causadas polo cambio climático</a:t>
            </a:r>
            <a:endParaRPr/>
          </a:p>
        </p:txBody>
      </p:sp>
    </p:spTree>
  </p:cSld>
  <p:transition>
    <p:plus/>
  </p:transition>
  <p:timing>
    <p:tnLst>
      <p:par>
        <p:cTn dur="indefinite" id="8" nodeType="tmRoot" restart="never">
          <p:childTnLst>
            <p:seq>
              <p:cTn dur="indefinite" id="9" nodeType="mainSeq">
                <p:childTnLst>
                  <p:par>
                    <p:cTn fill="hold" id="10">
                      <p:stCondLst>
                        <p:cond delay="indefinite"/>
                      </p:stCondLst>
                      <p:childTnLst>
                        <p:par>
                          <p:cTn fill="hold" id="11">
                            <p:stCondLst>
                              <p:cond delay="0"/>
                            </p:stCondLst>
                            <p:childTnLst>
                              <p:par>
                                <p:cTn fill="hold" id="12" nodeType="afterEffect" presetClass="mediacall">
                                  <p:stCondLst>
                                    <p:cond delay="0"/>
                                  </p:stCondLst>
                                  <p:childTnLst/>
                                </p:cTn>
                              </p:par>
                            </p:childTnLst>
                          </p:cTn>
                        </p:par>
                      </p:childTnLst>
                    </p:cTn>
                  </p:par>
                </p:childTnLst>
              </p:cTn>
              <p:prevCondLst>
                <p:cond delay="0" evt="onPrev">
                  <p:tgtEl>
                    <p:sldTgt/>
                  </p:tgtEl>
                </p:cond>
              </p:prevCondLst>
              <p:nextCondLst>
                <p:cond delay="0" evt="onNext">
                  <p:tgtEl>
                    <p:sldTgt/>
                  </p:tgtEl>
                </p:cond>
              </p:nextCondLst>
            </p:seq>
            <p:seq>
              <p:cTn fill="hold" id="13" nodeType="interactiveSeq" restart="whenNotActive">
                <p:childTnLst>
                  <p:par>
                    <p:cTn fill="hold" id="14">
                      <p:stCondLst/>
                      <p:childTnLst>
                        <p:par>
                          <p:cTn fill="hold" id="15">
                            <p:stCondLst>
                              <p:cond delay="0"/>
                            </p:stCondLst>
                            <p:childTnLst>
                              <p:par>
                                <p:cTn fill="hold" id="16" nodeType="clickEffect" presetClass="mediacall">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323640" y="33264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45"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Tuberculosis:</a:t>
            </a:r>
            <a:endParaRPr/>
          </a:p>
          <a:p>
            <a:pPr>
              <a:buFont typeface="Arial"/>
              <a:buChar char="•"/>
            </a:pPr>
            <a:r>
              <a:rPr lang="es-ES" sz="3200">
                <a:solidFill>
                  <a:srgbClr val="fdeada"/>
                </a:solidFill>
                <a:latin typeface="Calibri"/>
              </a:rPr>
              <a:t>Afecta a 10 millóns de persoas.</a:t>
            </a:r>
            <a:endParaRPr/>
          </a:p>
          <a:p>
            <a:pPr>
              <a:buFont typeface="Arial"/>
              <a:buChar char="•"/>
            </a:pPr>
            <a:r>
              <a:rPr lang="es-ES" sz="3200">
                <a:solidFill>
                  <a:srgbClr val="fdeada"/>
                </a:solidFill>
                <a:latin typeface="Calibri"/>
              </a:rPr>
              <a:t>Foi introducida polo gando europeo no s.XIX</a:t>
            </a:r>
            <a:endParaRPr/>
          </a:p>
          <a:p>
            <a:pPr>
              <a:buFont typeface="Arial"/>
              <a:buChar char="•"/>
            </a:pPr>
            <a:r>
              <a:rPr lang="es-ES" sz="3200">
                <a:solidFill>
                  <a:srgbClr val="fdeada"/>
                </a:solidFill>
                <a:latin typeface="Calibri"/>
              </a:rPr>
              <a:t>Os expertos temen que o cambio climático poida favorecer o contacto entre o gando e os animais salvaxes e deste xeito aumentar a súa transmisión.</a:t>
            </a:r>
            <a:endParaRPr/>
          </a:p>
          <a:p>
            <a:endParaRPr/>
          </a:p>
        </p:txBody>
      </p:sp>
      <p:pic>
        <p:nvPicPr>
          <p:cNvPr descr="" id="46" name="3 Imagen"/>
          <p:cNvPicPr/>
          <p:nvPr/>
        </p:nvPicPr>
        <p:blipFill>
          <a:blip r:embed="rId1"/>
          <a:stretch>
            <a:fillRect/>
          </a:stretch>
        </p:blipFill>
        <p:spPr>
          <a:xfrm>
            <a:off x="5076000" y="5013000"/>
            <a:ext cx="3349080" cy="1628280"/>
          </a:xfrm>
          <a:prstGeom prst="rect">
            <a:avLst/>
          </a:prstGeom>
        </p:spPr>
      </p:pic>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48"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Enfermidade do sono</a:t>
            </a:r>
            <a:endParaRPr/>
          </a:p>
          <a:p>
            <a:pPr>
              <a:buFont typeface="Arial"/>
              <a:buChar char="•"/>
            </a:pPr>
            <a:r>
              <a:rPr lang="es-ES" sz="3200">
                <a:solidFill>
                  <a:srgbClr val="fdeada"/>
                </a:solidFill>
                <a:latin typeface="Calibri"/>
              </a:rPr>
              <a:t>Afecta a 36 países </a:t>
            </a:r>
            <a:endParaRPr/>
          </a:p>
          <a:p>
            <a:pPr>
              <a:buFont typeface="Arial"/>
              <a:buChar char="•"/>
            </a:pPr>
            <a:r>
              <a:rPr lang="es-ES" sz="3200">
                <a:solidFill>
                  <a:srgbClr val="fdeada"/>
                </a:solidFill>
                <a:latin typeface="Calibri"/>
              </a:rPr>
              <a:t>É transmitido pola mosta tsé-tsé</a:t>
            </a:r>
            <a:endParaRPr/>
          </a:p>
          <a:p>
            <a:pPr>
              <a:buFont typeface="Arial"/>
              <a:buChar char="•"/>
            </a:pPr>
            <a:r>
              <a:rPr lang="es-ES" sz="3200">
                <a:solidFill>
                  <a:srgbClr val="fdeada"/>
                </a:solidFill>
                <a:latin typeface="Calibri"/>
              </a:rPr>
              <a:t>Ao aumentaren as temperaturas, aumenta a zona onde se pode desenvolver a mosta tsé-tsé.</a:t>
            </a:r>
            <a:endParaRPr/>
          </a:p>
        </p:txBody>
      </p:sp>
      <p:pic>
        <p:nvPicPr>
          <p:cNvPr descr="" id="49" name="5 Imagen"/>
          <p:cNvPicPr/>
          <p:nvPr/>
        </p:nvPicPr>
        <p:blipFill>
          <a:blip r:embed="rId1"/>
          <a:stretch>
            <a:fillRect/>
          </a:stretch>
        </p:blipFill>
        <p:spPr>
          <a:xfrm>
            <a:off x="6372360" y="1196640"/>
            <a:ext cx="2339280" cy="1754280"/>
          </a:xfrm>
          <a:prstGeom prst="rect">
            <a:avLst/>
          </a:prstGeom>
        </p:spPr>
      </p:pic>
      <p:pic>
        <p:nvPicPr>
          <p:cNvPr descr="" id="50" name="6 Imagen"/>
          <p:cNvPicPr/>
          <p:nvPr/>
        </p:nvPicPr>
        <p:blipFill>
          <a:blip r:embed="rId2"/>
          <a:stretch>
            <a:fillRect/>
          </a:stretch>
        </p:blipFill>
        <p:spPr>
          <a:xfrm>
            <a:off x="2988000" y="4587120"/>
            <a:ext cx="2592000" cy="1949040"/>
          </a:xfrm>
          <a:prstGeom prst="rect">
            <a:avLst/>
          </a:prstGeom>
        </p:spPr>
      </p:pic>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52"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Mareas Vermellas</a:t>
            </a:r>
            <a:endParaRPr/>
          </a:p>
          <a:p>
            <a:pPr>
              <a:buFont typeface="Arial"/>
              <a:buChar char="•"/>
            </a:pPr>
            <a:r>
              <a:rPr lang="es-ES" sz="3200">
                <a:solidFill>
                  <a:srgbClr val="fdeada"/>
                </a:solidFill>
                <a:latin typeface="Calibri"/>
              </a:rPr>
              <a:t>Dáse nas costas de todo o mundo</a:t>
            </a:r>
            <a:endParaRPr/>
          </a:p>
          <a:p>
            <a:pPr>
              <a:buFont typeface="Arial"/>
              <a:buChar char="•"/>
            </a:pPr>
            <a:r>
              <a:rPr lang="es-ES" sz="3200">
                <a:solidFill>
                  <a:srgbClr val="fdeada"/>
                </a:solidFill>
                <a:latin typeface="Calibri"/>
              </a:rPr>
              <a:t>Son toxinas perigosas para os animais mariños</a:t>
            </a:r>
            <a:endParaRPr/>
          </a:p>
          <a:p>
            <a:pPr>
              <a:buFont typeface="Arial"/>
              <a:buChar char="•"/>
            </a:pPr>
            <a:r>
              <a:rPr lang="es-ES" sz="3200">
                <a:solidFill>
                  <a:srgbClr val="fdeada"/>
                </a:solidFill>
                <a:latin typeface="Calibri"/>
              </a:rPr>
              <a:t>Canto maior sexa a temperatura, máis número de algas existirán. </a:t>
            </a:r>
            <a:endParaRPr/>
          </a:p>
          <a:p>
            <a:endParaRPr/>
          </a:p>
        </p:txBody>
      </p:sp>
      <p:pic>
        <p:nvPicPr>
          <p:cNvPr descr="" id="53" name="3 Imagen"/>
          <p:cNvPicPr/>
          <p:nvPr/>
        </p:nvPicPr>
        <p:blipFill>
          <a:blip r:embed="rId1"/>
          <a:stretch>
            <a:fillRect/>
          </a:stretch>
        </p:blipFill>
        <p:spPr>
          <a:xfrm>
            <a:off x="5364000" y="4365000"/>
            <a:ext cx="1962720" cy="2090520"/>
          </a:xfrm>
          <a:prstGeom prst="rect">
            <a:avLst/>
          </a:prstGeom>
          <a:ln w="88920">
            <a:solidFill>
              <a:srgbClr val="ffffff"/>
            </a:solidFill>
            <a:miter/>
          </a:ln>
        </p:spPr>
      </p:pic>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55"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Gripe Aviar</a:t>
            </a:r>
            <a:endParaRPr/>
          </a:p>
          <a:p>
            <a:pPr>
              <a:buFont typeface="Arial"/>
              <a:buChar char="•"/>
            </a:pPr>
            <a:r>
              <a:rPr lang="es-ES" sz="3200">
                <a:solidFill>
                  <a:srgbClr val="fdeada"/>
                </a:solidFill>
                <a:latin typeface="Calibri"/>
              </a:rPr>
              <a:t>Esta enfermidade aínda non se transmite en humanos.</a:t>
            </a:r>
            <a:endParaRPr/>
          </a:p>
          <a:p>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57"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Babebiosis</a:t>
            </a:r>
            <a:endParaRPr/>
          </a:p>
          <a:p>
            <a:pPr>
              <a:buFont typeface="Arial"/>
              <a:buChar char="•"/>
            </a:pPr>
            <a:r>
              <a:rPr lang="es-ES" sz="3200">
                <a:solidFill>
                  <a:srgbClr val="fdeada"/>
                </a:solidFill>
                <a:latin typeface="Calibri"/>
              </a:rPr>
              <a:t>Dáse en África, Europa e América do Norte</a:t>
            </a:r>
            <a:endParaRPr/>
          </a:p>
          <a:p>
            <a:pPr>
              <a:buFont typeface="Arial"/>
              <a:buChar char="•"/>
            </a:pPr>
            <a:r>
              <a:rPr lang="es-ES" sz="3200">
                <a:solidFill>
                  <a:srgbClr val="fdeada"/>
                </a:solidFill>
                <a:latin typeface="Calibri"/>
              </a:rPr>
              <a:t>É transmitida por garrapatas</a:t>
            </a:r>
            <a:endParaRPr/>
          </a:p>
          <a:p>
            <a:pPr>
              <a:buFont typeface="Arial"/>
              <a:buChar char="•"/>
            </a:pPr>
            <a:r>
              <a:rPr lang="es-ES" sz="3200">
                <a:solidFill>
                  <a:srgbClr val="fdeada"/>
                </a:solidFill>
                <a:latin typeface="Calibri"/>
              </a:rPr>
              <a:t>Afecta aos animais domésticos e ás persoas</a:t>
            </a:r>
            <a:endParaRPr/>
          </a:p>
          <a:p>
            <a:pPr>
              <a:buFont typeface="Arial"/>
              <a:buChar char="•"/>
            </a:pPr>
            <a:r>
              <a:rPr lang="es-ES" sz="3200">
                <a:solidFill>
                  <a:srgbClr val="fdeada"/>
                </a:solidFill>
                <a:latin typeface="Calibri"/>
              </a:rPr>
              <a:t>Co aumento das temperaturas, aumenta a zona de expansión das garrapatas. </a:t>
            </a:r>
            <a:endParaRPr/>
          </a:p>
        </p:txBody>
      </p:sp>
      <p:pic>
        <p:nvPicPr>
          <p:cNvPr descr="" id="58" name="3 Imagen"/>
          <p:cNvPicPr/>
          <p:nvPr/>
        </p:nvPicPr>
        <p:blipFill>
          <a:blip r:embed="rId1"/>
          <a:stretch>
            <a:fillRect/>
          </a:stretch>
        </p:blipFill>
        <p:spPr>
          <a:xfrm>
            <a:off x="5364000" y="4941000"/>
            <a:ext cx="3272760" cy="1700280"/>
          </a:xfrm>
          <a:prstGeom prst="rect">
            <a:avLst/>
          </a:prstGeom>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457200" y="274680"/>
            <a:ext cx="8229240" cy="1142640"/>
          </a:xfrm>
          <a:prstGeom prst="rect">
            <a:avLst/>
          </a:prstGeom>
        </p:spPr>
        <p:txBody>
          <a:bodyPr anchor="ctr"/>
          <a:p>
            <a:pPr algn="ctr"/>
            <a:r>
              <a:rPr lang="es-ES" sz="4400">
                <a:solidFill>
                  <a:srgbClr val="fdeada"/>
                </a:solidFill>
                <a:latin typeface="Adobe Caslon Pro Bold"/>
              </a:rPr>
              <a:t>ENFERMIDADES</a:t>
            </a:r>
            <a:endParaRPr/>
          </a:p>
        </p:txBody>
      </p:sp>
      <p:sp>
        <p:nvSpPr>
          <p:cNvPr id="60" name="TextShape 2"/>
          <p:cNvSpPr txBox="1"/>
          <p:nvPr/>
        </p:nvSpPr>
        <p:spPr>
          <a:xfrm>
            <a:off x="457200" y="1600200"/>
            <a:ext cx="8229240" cy="4525560"/>
          </a:xfrm>
          <a:prstGeom prst="rect">
            <a:avLst/>
          </a:prstGeom>
        </p:spPr>
        <p:txBody>
          <a:bodyPr/>
          <a:p>
            <a:r>
              <a:rPr lang="es-ES" sz="3200" u="sng">
                <a:solidFill>
                  <a:srgbClr val="fdeada"/>
                </a:solidFill>
                <a:latin typeface="Adobe Caslon Pro Bold"/>
              </a:rPr>
              <a:t>Cólera</a:t>
            </a:r>
            <a:endParaRPr/>
          </a:p>
          <a:p>
            <a:pPr>
              <a:buFont typeface="Arial"/>
              <a:buChar char="•"/>
            </a:pPr>
            <a:r>
              <a:rPr lang="es-ES" sz="3200">
                <a:solidFill>
                  <a:srgbClr val="fdeada"/>
                </a:solidFill>
                <a:latin typeface="Calibri"/>
              </a:rPr>
              <a:t>Transmítese por auga e alimentos contaminados</a:t>
            </a:r>
            <a:endParaRPr/>
          </a:p>
          <a:p>
            <a:pPr>
              <a:buFont typeface="Arial"/>
              <a:buChar char="•"/>
            </a:pPr>
            <a:r>
              <a:rPr lang="es-ES" sz="3200">
                <a:solidFill>
                  <a:srgbClr val="fdeada"/>
                </a:solidFill>
                <a:latin typeface="Calibri"/>
              </a:rPr>
              <a:t>Aumentará co quentamento global porque é maior canto maior sexa a temperatura da auga.</a:t>
            </a:r>
            <a:endParaRPr/>
          </a:p>
          <a:p>
            <a:pPr>
              <a:buFont typeface="Arial"/>
              <a:buChar char="•"/>
            </a:pPr>
            <a:r>
              <a:rPr lang="es-ES" sz="3200">
                <a:solidFill>
                  <a:srgbClr val="fdeada"/>
                </a:solidFill>
                <a:latin typeface="Calibri"/>
              </a:rPr>
              <a:t>Pode causar vómitos, diarre, cambras ou morte.</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