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60" r:id="rId5"/>
    <p:sldId id="261" r:id="rId6"/>
    <p:sldId id="259" r:id="rId7"/>
    <p:sldId id="262" r:id="rId8"/>
    <p:sldId id="263" r:id="rId9"/>
    <p:sldId id="265" r:id="rId10"/>
    <p:sldId id="264" r:id="rId11"/>
    <p:sldId id="266" r:id="rId12"/>
    <p:sldId id="267" r:id="rId13"/>
    <p:sldId id="268" r:id="rId14"/>
    <p:sldId id="269" r:id="rId15"/>
    <p:sldId id="271" r:id="rId16"/>
    <p:sldId id="273" r:id="rId17"/>
    <p:sldId id="275" r:id="rId18"/>
    <p:sldId id="274" r:id="rId19"/>
    <p:sldId id="270" r:id="rId20"/>
    <p:sldId id="272" r:id="rId21"/>
    <p:sldId id="276" r:id="rId22"/>
    <p:sldId id="278" r:id="rId23"/>
    <p:sldId id="279" r:id="rId24"/>
    <p:sldId id="277"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658" autoAdjust="0"/>
  </p:normalViewPr>
  <p:slideViewPr>
    <p:cSldViewPr>
      <p:cViewPr varScale="1">
        <p:scale>
          <a:sx n="78" d="100"/>
          <a:sy n="78" d="100"/>
        </p:scale>
        <p:origin x="-924" y="-96"/>
      </p:cViewPr>
      <p:guideLst>
        <p:guide orient="horz" pos="2160"/>
        <p:guide pos="2880"/>
      </p:guideLst>
    </p:cSldViewPr>
  </p:slideViewPr>
  <p:outlineViewPr>
    <p:cViewPr>
      <p:scale>
        <a:sx n="33" d="100"/>
        <a:sy n="33" d="100"/>
      </p:scale>
      <p:origin x="0" y="125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8C9B1-DAA3-44E3-AC38-DEDAFCB0C73D}" type="datetimeFigureOut">
              <a:rPr lang="es-ES" smtClean="0"/>
              <a:pPr/>
              <a:t>25/05/2012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91719-51CA-4169-97D5-85B3F01A4A39}"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D191719-51CA-4169-97D5-85B3F01A4A39}"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52AA8C5-C089-47BE-9488-901578499B9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B5D52BF2-BA85-4A7F-BD41-F04F6DD701EB}" type="datetimeFigureOut">
              <a:rPr lang="es-ES" smtClean="0"/>
              <a:pPr/>
              <a:t>25/05/2012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A52AA8C5-C089-47BE-9488-901578499B90}"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5D52BF2-BA85-4A7F-BD41-F04F6DD701EB}" type="datetimeFigureOut">
              <a:rPr lang="es-ES" smtClean="0"/>
              <a:pPr/>
              <a:t>25/05/2012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2AA8C5-C089-47BE-9488-901578499B90}"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4.xml"/><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n-US" dirty="0" smtClean="0"/>
              <a:t>Climatic change 	</a:t>
            </a:r>
            <a:endParaRPr lang="en-US" dirty="0"/>
          </a:p>
        </p:txBody>
      </p:sp>
      <p:sp>
        <p:nvSpPr>
          <p:cNvPr id="3" name="2 Subtítulo"/>
          <p:cNvSpPr>
            <a:spLocks noGrp="1"/>
          </p:cNvSpPr>
          <p:nvPr>
            <p:ph type="subTitle" idx="1"/>
          </p:nvPr>
        </p:nvSpPr>
        <p:spPr>
          <a:xfrm>
            <a:off x="533400" y="3228536"/>
            <a:ext cx="7854696" cy="2864760"/>
          </a:xfrm>
        </p:spPr>
        <p:txBody>
          <a:bodyPr>
            <a:normAutofit fontScale="92500" lnSpcReduction="10000"/>
          </a:bodyPr>
          <a:lstStyle/>
          <a:p>
            <a:pPr algn="ctr"/>
            <a:r>
              <a:rPr lang="en-US" dirty="0" smtClean="0"/>
              <a:t>                    And health problems         </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l"/>
            <a:r>
              <a:rPr lang="en-US" dirty="0" smtClean="0"/>
              <a:t>By:  Hugo </a:t>
            </a:r>
            <a:r>
              <a:rPr lang="en-US" dirty="0" err="1" smtClean="0"/>
              <a:t>García</a:t>
            </a:r>
            <a:r>
              <a:rPr lang="en-US" dirty="0" smtClean="0"/>
              <a:t> &amp; </a:t>
            </a:r>
            <a:r>
              <a:rPr lang="en-US" dirty="0" err="1" smtClean="0"/>
              <a:t>Óscar</a:t>
            </a:r>
            <a:r>
              <a:rPr lang="en-US" dirty="0" smtClean="0"/>
              <a:t> </a:t>
            </a:r>
            <a:r>
              <a:rPr lang="en-US" dirty="0" err="1" smtClean="0"/>
              <a:t>Freire</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Teresa\Escritorio\CMC\ONU.preview.jpg"/>
          <p:cNvPicPr>
            <a:picLocks noChangeAspect="1" noChangeArrowheads="1"/>
          </p:cNvPicPr>
          <p:nvPr/>
        </p:nvPicPr>
        <p:blipFill>
          <a:blip r:embed="rId2" cstate="print"/>
          <a:srcRect/>
          <a:stretch>
            <a:fillRect/>
          </a:stretch>
        </p:blipFill>
        <p:spPr bwMode="auto">
          <a:xfrm>
            <a:off x="0" y="4077073"/>
            <a:ext cx="5220072" cy="2780927"/>
          </a:xfrm>
          <a:prstGeom prst="rect">
            <a:avLst/>
          </a:prstGeom>
          <a:noFill/>
        </p:spPr>
      </p:pic>
      <p:pic>
        <p:nvPicPr>
          <p:cNvPr id="2051" name="Picture 3" descr="C:\Documents and Settings\Teresa\Escritorio\CMC\18c4c_kyoto_protocol_thumb.jpg"/>
          <p:cNvPicPr>
            <a:picLocks noChangeAspect="1" noChangeArrowheads="1"/>
          </p:cNvPicPr>
          <p:nvPr/>
        </p:nvPicPr>
        <p:blipFill>
          <a:blip r:embed="rId3" cstate="print"/>
          <a:srcRect/>
          <a:stretch>
            <a:fillRect/>
          </a:stretch>
        </p:blipFill>
        <p:spPr bwMode="auto">
          <a:xfrm>
            <a:off x="6501078" y="0"/>
            <a:ext cx="2642922" cy="3074772"/>
          </a:xfrm>
          <a:prstGeom prst="rect">
            <a:avLst/>
          </a:prstGeom>
          <a:noFill/>
        </p:spPr>
      </p:pic>
      <p:pic>
        <p:nvPicPr>
          <p:cNvPr id="4" name="3 Marcador de contenido" descr="protocolo-de-kioto.jpg"/>
          <p:cNvPicPr>
            <a:picLocks noGrp="1" noChangeAspect="1"/>
          </p:cNvPicPr>
          <p:nvPr>
            <p:ph idx="1"/>
          </p:nvPr>
        </p:nvPicPr>
        <p:blipFill>
          <a:blip r:embed="rId4" cstate="print"/>
          <a:stretch>
            <a:fillRect/>
          </a:stretch>
        </p:blipFill>
        <p:spPr>
          <a:xfrm>
            <a:off x="0" y="0"/>
            <a:ext cx="6737710" cy="4195440"/>
          </a:xfrm>
        </p:spPr>
      </p:pic>
      <p:pic>
        <p:nvPicPr>
          <p:cNvPr id="2050" name="Picture 2" descr="C:\Documents and Settings\Teresa\Escritorio\CMC\2010_12_20_PHOTOGALLERY-8e59ee2d21ef29b1e1d044ce350ffdd5-1292870027-68.jpg"/>
          <p:cNvPicPr>
            <a:picLocks noChangeAspect="1" noChangeArrowheads="1"/>
          </p:cNvPicPr>
          <p:nvPr/>
        </p:nvPicPr>
        <p:blipFill>
          <a:blip r:embed="rId5" cstate="print"/>
          <a:srcRect/>
          <a:stretch>
            <a:fillRect/>
          </a:stretch>
        </p:blipFill>
        <p:spPr bwMode="auto">
          <a:xfrm>
            <a:off x="5220072" y="2934072"/>
            <a:ext cx="3923928" cy="3923928"/>
          </a:xfrm>
          <a:prstGeom prst="rect">
            <a:avLst/>
          </a:prstGeom>
          <a:noFill/>
        </p:spPr>
      </p:pic>
      <p:sp>
        <p:nvSpPr>
          <p:cNvPr id="8" name="7 Rectángulo"/>
          <p:cNvSpPr/>
          <p:nvPr/>
        </p:nvSpPr>
        <p:spPr>
          <a:xfrm>
            <a:off x="6891973" y="5934670"/>
            <a:ext cx="2252027" cy="923330"/>
          </a:xfrm>
          <a:prstGeom prst="rect">
            <a:avLst/>
          </a:prstGeom>
          <a:noFill/>
        </p:spPr>
        <p:txBody>
          <a:bodyPr wrap="none" lIns="91440" tIns="45720" rIns="91440" bIns="45720">
            <a:spAutoFit/>
          </a:bodyPr>
          <a:lstStyle/>
          <a:p>
            <a:pPr algn="ctr"/>
            <a:r>
              <a:rPr lang="es-ES" sz="5400" dirty="0" err="1" smtClean="0">
                <a:ln w="10160">
                  <a:solidFill>
                    <a:schemeClr val="accent1"/>
                  </a:solidFill>
                  <a:prstDash val="solid"/>
                </a:ln>
                <a:solidFill>
                  <a:srgbClr val="FFFFFF"/>
                </a:solidFill>
                <a:effectLst>
                  <a:outerShdw blurRad="38100" dist="32000" dir="5400000" algn="tl">
                    <a:srgbClr val="000000">
                      <a:alpha val="30000"/>
                    </a:srgbClr>
                  </a:outerShdw>
                </a:effectLst>
                <a:hlinkClick r:id="rId6" action="ppaction://hlinksldjump"/>
              </a:rPr>
              <a:t>Return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Climatic</a:t>
            </a:r>
            <a:r>
              <a:rPr lang="es-ES" dirty="0" smtClean="0"/>
              <a:t> </a:t>
            </a:r>
            <a:r>
              <a:rPr lang="es-ES" dirty="0" err="1" smtClean="0"/>
              <a:t>variations</a:t>
            </a:r>
            <a:endParaRPr lang="es-ES" dirty="0"/>
          </a:p>
        </p:txBody>
      </p:sp>
      <p:sp>
        <p:nvSpPr>
          <p:cNvPr id="3" name="2 Marcador de contenido"/>
          <p:cNvSpPr>
            <a:spLocks noGrp="1"/>
          </p:cNvSpPr>
          <p:nvPr>
            <p:ph idx="1"/>
          </p:nvPr>
        </p:nvSpPr>
        <p:spPr/>
        <p:txBody>
          <a:bodyPr/>
          <a:lstStyle/>
          <a:p>
            <a:r>
              <a:rPr lang="en-US" dirty="0" smtClean="0"/>
              <a:t>Here we will see, how the greenhouse effect and with it the climatic change, are really changing the earth climate, by increasing the temperatures and the precipitations in the north hemisphere.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95536" y="764704"/>
            <a:ext cx="8229600" cy="4389120"/>
          </a:xfrm>
        </p:spPr>
        <p:txBody>
          <a:bodyPr/>
          <a:lstStyle/>
          <a:p>
            <a:r>
              <a:rPr lang="en-US" sz="2400" dirty="0" smtClean="0"/>
              <a:t>In this first map we see how the global temperature, increased in almost every part of the world in recent years. And in a lot of places increased around 4 degrees!</a:t>
            </a:r>
          </a:p>
          <a:p>
            <a:endParaRPr lang="es-ES" dirty="0"/>
          </a:p>
        </p:txBody>
      </p:sp>
      <p:pic>
        <p:nvPicPr>
          <p:cNvPr id="6" name="5 Imagen" descr="20080410-jacyuktjdk2tjy9y2itf4u36g7.jpg"/>
          <p:cNvPicPr>
            <a:picLocks noChangeAspect="1"/>
          </p:cNvPicPr>
          <p:nvPr/>
        </p:nvPicPr>
        <p:blipFill>
          <a:blip r:embed="rId3" cstate="print"/>
          <a:stretch>
            <a:fillRect/>
          </a:stretch>
        </p:blipFill>
        <p:spPr>
          <a:xfrm>
            <a:off x="395536" y="2132856"/>
            <a:ext cx="8352928" cy="4725144"/>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764704"/>
            <a:ext cx="8229600" cy="4389120"/>
          </a:xfrm>
        </p:spPr>
        <p:txBody>
          <a:bodyPr/>
          <a:lstStyle/>
          <a:p>
            <a:r>
              <a:rPr lang="en-US" dirty="0" smtClean="0"/>
              <a:t>In the second one wee se how the precipitations increased a lot in the north hemisphere, and also in the equatorial zones, in this recent years. </a:t>
            </a:r>
          </a:p>
          <a:p>
            <a:endParaRPr lang="es-ES" b="1" dirty="0"/>
          </a:p>
        </p:txBody>
      </p:sp>
      <p:pic>
        <p:nvPicPr>
          <p:cNvPr id="4" name="3 Imagen" descr="20080410-f8x44bhck35ijcgc2rja27674b.jpg"/>
          <p:cNvPicPr>
            <a:picLocks noChangeAspect="1"/>
          </p:cNvPicPr>
          <p:nvPr/>
        </p:nvPicPr>
        <p:blipFill>
          <a:blip r:embed="rId2" cstate="print"/>
          <a:stretch>
            <a:fillRect/>
          </a:stretch>
        </p:blipFill>
        <p:spPr>
          <a:xfrm>
            <a:off x="539552" y="2204864"/>
            <a:ext cx="8136904" cy="4472558"/>
          </a:xfrm>
          <a:prstGeom prst="rect">
            <a:avLst/>
          </a:prstGeom>
        </p:spPr>
      </p:pic>
      <p:sp>
        <p:nvSpPr>
          <p:cNvPr id="5" name="4 Rectángulo"/>
          <p:cNvSpPr/>
          <p:nvPr/>
        </p:nvSpPr>
        <p:spPr>
          <a:xfrm>
            <a:off x="6804248" y="5301208"/>
            <a:ext cx="2021059" cy="707886"/>
          </a:xfrm>
          <a:prstGeom prst="rect">
            <a:avLst/>
          </a:prstGeom>
        </p:spPr>
        <p:txBody>
          <a:bodyPr wrap="square">
            <a:spAutoFit/>
          </a:bodyPr>
          <a:lstStyle/>
          <a:p>
            <a:pPr algn="ctr"/>
            <a:r>
              <a:rPr lang="es-ES" sz="4000" dirty="0" err="1" smtClean="0">
                <a:ln w="10160">
                  <a:solidFill>
                    <a:schemeClr val="accent1"/>
                  </a:solidFill>
                  <a:prstDash val="solid"/>
                </a:ln>
                <a:solidFill>
                  <a:srgbClr val="FFFFFF"/>
                </a:solidFill>
                <a:effectLst>
                  <a:outerShdw blurRad="38100" dist="32000" dir="5400000" algn="tl">
                    <a:srgbClr val="000000">
                      <a:alpha val="30000"/>
                    </a:srgbClr>
                  </a:outerShdw>
                </a:effectLst>
                <a:hlinkClick r:id="rId3" action="ppaction://hlinksldjump"/>
              </a:rPr>
              <a:t>Return</a:t>
            </a:r>
            <a:endParaRPr lang="es-E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endParaRPr lang="es-ES" dirty="0"/>
          </a:p>
        </p:txBody>
      </p:sp>
      <p:sp>
        <p:nvSpPr>
          <p:cNvPr id="3" name="2 Marcador de contenido"/>
          <p:cNvSpPr>
            <a:spLocks noGrp="1"/>
          </p:cNvSpPr>
          <p:nvPr>
            <p:ph idx="1"/>
          </p:nvPr>
        </p:nvSpPr>
        <p:spPr/>
        <p:txBody>
          <a:bodyPr>
            <a:normAutofit fontScale="92500" lnSpcReduction="10000"/>
          </a:bodyPr>
          <a:lstStyle/>
          <a:p>
            <a:r>
              <a:rPr lang="en-US" dirty="0" smtClean="0"/>
              <a:t>So, why do we care about this? I would like Galicia to be a hottest place, but this changes will affect to our health. How? Let’s see. </a:t>
            </a:r>
          </a:p>
          <a:p>
            <a:r>
              <a:rPr lang="en-US" dirty="0" smtClean="0"/>
              <a:t>The changes in the temperature, the humidity, the rainfall and the increase of the water level can affect in the apparition of infectious diseases. The mosquitoes, ticks and fleas are sensible to the changes in the temperature and humidity. This recent years many infectious diseases appeared again in countries with particular climate conditions. </a:t>
            </a:r>
            <a:r>
              <a:rPr lang="es-ES" dirty="0" smtClean="0"/>
              <a:t> </a:t>
            </a:r>
          </a:p>
          <a:p>
            <a:r>
              <a:rPr lang="es-ES" dirty="0" err="1" smtClean="0"/>
              <a:t>One</a:t>
            </a:r>
            <a:r>
              <a:rPr lang="es-ES" dirty="0" smtClean="0"/>
              <a:t> of </a:t>
            </a:r>
            <a:r>
              <a:rPr lang="es-ES" dirty="0" err="1" smtClean="0"/>
              <a:t>this</a:t>
            </a:r>
            <a:r>
              <a:rPr lang="es-ES" dirty="0" smtClean="0"/>
              <a:t> </a:t>
            </a:r>
            <a:r>
              <a:rPr lang="es-ES" dirty="0" err="1" smtClean="0"/>
              <a:t>is</a:t>
            </a:r>
            <a:r>
              <a:rPr lang="es-ES" dirty="0" smtClean="0"/>
              <a:t> </a:t>
            </a:r>
            <a:r>
              <a:rPr lang="es-ES" dirty="0" err="1" smtClean="0"/>
              <a:t>the</a:t>
            </a:r>
            <a:r>
              <a:rPr lang="es-ES" dirty="0" smtClean="0"/>
              <a:t> malaria </a:t>
            </a:r>
            <a:r>
              <a:rPr lang="es-ES" dirty="0" err="1" smtClean="0"/>
              <a:t>or</a:t>
            </a:r>
            <a:r>
              <a:rPr lang="es-ES" dirty="0" smtClean="0"/>
              <a:t> </a:t>
            </a:r>
            <a:r>
              <a:rPr lang="es-ES" dirty="0" err="1" smtClean="0"/>
              <a:t>paludism</a:t>
            </a:r>
            <a:r>
              <a:rPr lang="es-ES" dirty="0" smtClean="0"/>
              <a:t> </a:t>
            </a:r>
            <a:r>
              <a:rPr lang="es-ES" dirty="0" err="1" smtClean="0"/>
              <a:t>wich</a:t>
            </a:r>
            <a:r>
              <a:rPr lang="es-ES" dirty="0" smtClean="0"/>
              <a:t> </a:t>
            </a:r>
            <a:r>
              <a:rPr lang="es-ES" dirty="0" err="1" smtClean="0"/>
              <a:t>we</a:t>
            </a:r>
            <a:r>
              <a:rPr lang="es-ES" dirty="0" smtClean="0"/>
              <a:t> </a:t>
            </a:r>
            <a:r>
              <a:rPr lang="es-ES" dirty="0" err="1" smtClean="0"/>
              <a:t>will</a:t>
            </a:r>
            <a:r>
              <a:rPr lang="es-ES" dirty="0" smtClean="0"/>
              <a:t> </a:t>
            </a:r>
            <a:r>
              <a:rPr lang="es-ES" dirty="0" err="1" smtClean="0"/>
              <a:t>speak</a:t>
            </a:r>
            <a:r>
              <a:rPr lang="es-ES" dirty="0" smtClean="0"/>
              <a:t> </a:t>
            </a:r>
            <a:r>
              <a:rPr lang="es-ES" dirty="0" err="1" smtClean="0"/>
              <a:t>about</a:t>
            </a:r>
            <a:r>
              <a:rPr lang="es-ES" dirty="0" smtClean="0"/>
              <a:t> </a:t>
            </a:r>
            <a:r>
              <a:rPr lang="es-ES" dirty="0" err="1" smtClean="0"/>
              <a:t>now</a:t>
            </a:r>
            <a:r>
              <a:rPr lang="es-ES" dirty="0" smtClean="0"/>
              <a:t>.                                                             </a:t>
            </a:r>
            <a:endParaRPr lang="es-ES" sz="3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Teresa\Escritorio\CMC\problema-agua.jpg"/>
          <p:cNvPicPr>
            <a:picLocks noChangeAspect="1" noChangeArrowheads="1"/>
          </p:cNvPicPr>
          <p:nvPr/>
        </p:nvPicPr>
        <p:blipFill>
          <a:blip r:embed="rId2" cstate="print"/>
          <a:srcRect/>
          <a:stretch>
            <a:fillRect/>
          </a:stretch>
        </p:blipFill>
        <p:spPr bwMode="auto">
          <a:xfrm>
            <a:off x="5166281" y="4509120"/>
            <a:ext cx="3977719" cy="2348879"/>
          </a:xfrm>
          <a:prstGeom prst="rect">
            <a:avLst/>
          </a:prstGeom>
          <a:noFill/>
        </p:spPr>
      </p:pic>
      <p:sp>
        <p:nvSpPr>
          <p:cNvPr id="2" name="1 Título"/>
          <p:cNvSpPr>
            <a:spLocks noGrp="1"/>
          </p:cNvSpPr>
          <p:nvPr>
            <p:ph type="title"/>
          </p:nvPr>
        </p:nvSpPr>
        <p:spPr/>
        <p:txBody>
          <a:bodyPr/>
          <a:lstStyle/>
          <a:p>
            <a:r>
              <a:rPr lang="en-US" dirty="0" smtClean="0"/>
              <a:t>Health Consequences</a:t>
            </a:r>
            <a:endParaRPr lang="en-US" dirty="0"/>
          </a:p>
        </p:txBody>
      </p:sp>
      <p:sp>
        <p:nvSpPr>
          <p:cNvPr id="3" name="2 Marcador de contenido"/>
          <p:cNvSpPr>
            <a:spLocks noGrp="1"/>
          </p:cNvSpPr>
          <p:nvPr>
            <p:ph idx="1"/>
          </p:nvPr>
        </p:nvSpPr>
        <p:spPr/>
        <p:txBody>
          <a:bodyPr>
            <a:normAutofit/>
          </a:bodyPr>
          <a:lstStyle/>
          <a:p>
            <a:r>
              <a:rPr lang="es-ES" b="1" dirty="0" err="1" smtClean="0"/>
              <a:t>Water-related</a:t>
            </a:r>
            <a:r>
              <a:rPr lang="es-ES" b="1" dirty="0" smtClean="0"/>
              <a:t> </a:t>
            </a:r>
            <a:r>
              <a:rPr lang="es-ES" b="1" dirty="0" err="1" smtClean="0"/>
              <a:t>Diseases</a:t>
            </a:r>
            <a:endParaRPr lang="es-ES" b="1" dirty="0" smtClean="0"/>
          </a:p>
          <a:p>
            <a:pPr>
              <a:buNone/>
            </a:pPr>
            <a:r>
              <a:rPr lang="en-US" sz="2000" dirty="0" smtClean="0"/>
              <a:t>The warm temperatures of the sea surface promote algae </a:t>
            </a:r>
            <a:r>
              <a:rPr lang="en-US" sz="2000" dirty="0" smtClean="0"/>
              <a:t>growth,</a:t>
            </a:r>
            <a:r>
              <a:rPr lang="en-US" sz="2000" dirty="0" smtClean="0"/>
              <a:t> that may be associated with cholera epidemics. The incidence of cholera in Bangladesh in the early years of the last half century (1893-1940) did not correlate with the phenomenon of El Niño, although in recent years of the twentieth century (1980-2001) the relationship was evident, consistent with the times when there were </a:t>
            </a:r>
            <a:r>
              <a:rPr lang="en-US" sz="2000" dirty="0" smtClean="0"/>
              <a:t>more events</a:t>
            </a:r>
            <a:r>
              <a:rPr lang="en-US" sz="2000" dirty="0" smtClean="0"/>
              <a:t> related to it.</a:t>
            </a:r>
            <a:endParaRPr lang="es-ES" b="1" dirty="0" smtClean="0"/>
          </a:p>
          <a:p>
            <a:endParaRPr lang="es-ES" b="1" dirty="0" smtClean="0"/>
          </a:p>
          <a:p>
            <a:pPr>
              <a:buNone/>
            </a:pPr>
            <a:endParaRPr lang="es-ES" sz="1400" dirty="0" smtClean="0"/>
          </a:p>
          <a:p>
            <a:pPr>
              <a:buNone/>
            </a:pPr>
            <a:endParaRPr lang="es-ES" sz="1400" dirty="0" smtClean="0"/>
          </a:p>
          <a:p>
            <a:endParaRPr lang="es-ES"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endParaRPr lang="es-ES" dirty="0"/>
          </a:p>
        </p:txBody>
      </p:sp>
      <p:sp>
        <p:nvSpPr>
          <p:cNvPr id="3" name="2 Marcador de contenido"/>
          <p:cNvSpPr>
            <a:spLocks noGrp="1"/>
          </p:cNvSpPr>
          <p:nvPr>
            <p:ph idx="1"/>
          </p:nvPr>
        </p:nvSpPr>
        <p:spPr/>
        <p:txBody>
          <a:bodyPr>
            <a:normAutofit/>
          </a:bodyPr>
          <a:lstStyle/>
          <a:p>
            <a:r>
              <a:rPr lang="es-ES" b="1" dirty="0" err="1" smtClean="0"/>
              <a:t>Malnutrition</a:t>
            </a:r>
            <a:r>
              <a:rPr lang="es-ES" b="1" dirty="0" smtClean="0"/>
              <a:t>	</a:t>
            </a:r>
          </a:p>
          <a:p>
            <a:pPr>
              <a:buNone/>
            </a:pPr>
            <a:r>
              <a:rPr lang="en-US" sz="2000" dirty="0" smtClean="0"/>
              <a:t>Studies on the effects of climate change on food production suggest that cereal crops are likely to increase in mid-latitude regions or high, but decreased in </a:t>
            </a:r>
            <a:r>
              <a:rPr lang="en-US" sz="2000" dirty="0" smtClean="0"/>
              <a:t>the lower </a:t>
            </a:r>
            <a:r>
              <a:rPr lang="en-US" sz="2000" dirty="0" smtClean="0"/>
              <a:t>latitudes. In particular, there is concern that climate change may adversely affect nutrition in Africa, mainly due to increased drought.</a:t>
            </a:r>
            <a:endParaRPr lang="es-ES" dirty="0"/>
          </a:p>
        </p:txBody>
      </p:sp>
      <p:pic>
        <p:nvPicPr>
          <p:cNvPr id="5" name="4 Imagen" descr="images.jpg"/>
          <p:cNvPicPr>
            <a:picLocks noChangeAspect="1"/>
          </p:cNvPicPr>
          <p:nvPr/>
        </p:nvPicPr>
        <p:blipFill>
          <a:blip r:embed="rId2"/>
          <a:stretch>
            <a:fillRect/>
          </a:stretch>
        </p:blipFill>
        <p:spPr>
          <a:xfrm>
            <a:off x="6500794" y="3857628"/>
            <a:ext cx="2643206" cy="300037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131d114alergia1p.jpg"/>
          <p:cNvPicPr>
            <a:picLocks noChangeAspect="1"/>
          </p:cNvPicPr>
          <p:nvPr/>
        </p:nvPicPr>
        <p:blipFill>
          <a:blip r:embed="rId2"/>
          <a:stretch>
            <a:fillRect/>
          </a:stretch>
        </p:blipFill>
        <p:spPr>
          <a:xfrm>
            <a:off x="5987610" y="4643446"/>
            <a:ext cx="3156390" cy="2214554"/>
          </a:xfrm>
          <a:prstGeom prst="rect">
            <a:avLst/>
          </a:prstGeom>
        </p:spPr>
      </p:pic>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endParaRPr lang="es-ES" dirty="0"/>
          </a:p>
        </p:txBody>
      </p:sp>
      <p:sp>
        <p:nvSpPr>
          <p:cNvPr id="3" name="2 Marcador de contenido"/>
          <p:cNvSpPr>
            <a:spLocks noGrp="1"/>
          </p:cNvSpPr>
          <p:nvPr>
            <p:ph idx="1"/>
          </p:nvPr>
        </p:nvSpPr>
        <p:spPr/>
        <p:txBody>
          <a:bodyPr>
            <a:normAutofit/>
          </a:bodyPr>
          <a:lstStyle/>
          <a:p>
            <a:r>
              <a:rPr lang="es-ES" b="1" dirty="0" err="1" smtClean="0"/>
              <a:t>Allergens</a:t>
            </a:r>
            <a:endParaRPr lang="es-ES" b="1" dirty="0" smtClean="0"/>
          </a:p>
          <a:p>
            <a:pPr>
              <a:buNone/>
            </a:pPr>
            <a:r>
              <a:rPr lang="en-US" sz="2000" dirty="0" smtClean="0"/>
              <a:t>Mild winters may cause an earlier onset of pollination, so </a:t>
            </a:r>
            <a:r>
              <a:rPr lang="en-US" sz="2000" dirty="0" smtClean="0"/>
              <a:t>the  concentrations </a:t>
            </a:r>
            <a:r>
              <a:rPr lang="en-US" sz="2000" dirty="0" smtClean="0"/>
              <a:t>of the various allergens produced by this </a:t>
            </a:r>
            <a:r>
              <a:rPr lang="en-US" sz="2000" dirty="0" smtClean="0"/>
              <a:t>phenomenon, might be increased. Furthermore</a:t>
            </a:r>
            <a:r>
              <a:rPr lang="en-US" sz="2000" dirty="0" smtClean="0"/>
              <a:t>, it has been shown that increasing the values ​​of carbon dioxide increases the time and the release of biogenic allergens (</a:t>
            </a:r>
            <a:r>
              <a:rPr lang="en-US" sz="2000" dirty="0" err="1" smtClean="0"/>
              <a:t>eg</a:t>
            </a:r>
            <a:r>
              <a:rPr lang="en-US" sz="2000" dirty="0" smtClean="0"/>
              <a:t>, particulate laundry), both indoors and studies in situ. Thus, climate change may increase the </a:t>
            </a:r>
            <a:r>
              <a:rPr lang="en-US" sz="2000" dirty="0" smtClean="0"/>
              <a:t>incidence of </a:t>
            </a:r>
            <a:r>
              <a:rPr lang="en-US" sz="2000" dirty="0" smtClean="0"/>
              <a:t>allergic rhinitis, the intensity and duration of symptoms, or both</a:t>
            </a:r>
          </a:p>
          <a:p>
            <a:pPr>
              <a:buNone/>
            </a:pPr>
            <a:endParaRPr lang="en-US" sz="2000" dirty="0" smtClean="0"/>
          </a:p>
          <a:p>
            <a:pPr>
              <a:buNone/>
            </a:pPr>
            <a:endParaRPr lang="en-US" sz="2000" dirty="0" smtClean="0"/>
          </a:p>
          <a:p>
            <a:pPr>
              <a:buNone/>
            </a:pPr>
            <a:r>
              <a:rPr lang="en-US" sz="2000" dirty="0" smtClean="0"/>
              <a:t> </a:t>
            </a:r>
          </a:p>
          <a:p>
            <a:pPr>
              <a:buNone/>
            </a:pPr>
            <a:r>
              <a:rPr lang="es-ES" dirty="0" smtClean="0"/>
              <a:t>                                                                    </a:t>
            </a:r>
            <a:endParaRPr lang="en-US" sz="40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Teresa\Escritorio\CMC\dengue.jpg"/>
          <p:cNvPicPr>
            <a:picLocks noChangeAspect="1" noChangeArrowheads="1"/>
          </p:cNvPicPr>
          <p:nvPr/>
        </p:nvPicPr>
        <p:blipFill>
          <a:blip r:embed="rId2" cstate="print"/>
          <a:srcRect/>
          <a:stretch>
            <a:fillRect/>
          </a:stretch>
        </p:blipFill>
        <p:spPr bwMode="auto">
          <a:xfrm>
            <a:off x="4357686" y="4000504"/>
            <a:ext cx="3501576" cy="2564904"/>
          </a:xfrm>
          <a:prstGeom prst="rect">
            <a:avLst/>
          </a:prstGeom>
          <a:noFill/>
        </p:spPr>
      </p:pic>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endParaRPr lang="es-ES" dirty="0"/>
          </a:p>
        </p:txBody>
      </p:sp>
      <p:sp>
        <p:nvSpPr>
          <p:cNvPr id="3" name="2 Marcador de contenido"/>
          <p:cNvSpPr>
            <a:spLocks noGrp="1"/>
          </p:cNvSpPr>
          <p:nvPr>
            <p:ph idx="1"/>
          </p:nvPr>
        </p:nvSpPr>
        <p:spPr/>
        <p:txBody>
          <a:bodyPr>
            <a:normAutofit/>
          </a:bodyPr>
          <a:lstStyle/>
          <a:p>
            <a:r>
              <a:rPr lang="es-ES" sz="2800" b="1" dirty="0" smtClean="0"/>
              <a:t>Dengue </a:t>
            </a:r>
          </a:p>
          <a:p>
            <a:pPr>
              <a:buNone/>
            </a:pPr>
            <a:r>
              <a:rPr lang="en-US" sz="2000" dirty="0" smtClean="0"/>
              <a:t>The rate of dengue virus replication in the mosquito </a:t>
            </a:r>
            <a:r>
              <a:rPr lang="en-US" sz="2000" dirty="0" err="1" smtClean="0"/>
              <a:t>Aedes</a:t>
            </a:r>
            <a:r>
              <a:rPr lang="en-US" sz="2000" dirty="0" smtClean="0"/>
              <a:t> </a:t>
            </a:r>
            <a:r>
              <a:rPr lang="en-US" sz="2000" dirty="0" err="1" smtClean="0"/>
              <a:t>aegypti</a:t>
            </a:r>
            <a:r>
              <a:rPr lang="en-US" sz="2000" dirty="0" smtClean="0"/>
              <a:t> in the laboratory directly increases with increasing temperature. If </a:t>
            </a:r>
            <a:r>
              <a:rPr lang="en-US" sz="2000" dirty="0" smtClean="0"/>
              <a:t>the investigations are correct, </a:t>
            </a:r>
            <a:r>
              <a:rPr lang="en-US" sz="2000" dirty="0" smtClean="0"/>
              <a:t>projections with future climate change suggest that temperature </a:t>
            </a:r>
            <a:r>
              <a:rPr lang="en-US" sz="2000" dirty="0" smtClean="0"/>
              <a:t>will relatively increase</a:t>
            </a:r>
            <a:r>
              <a:rPr lang="en-US" sz="2000" dirty="0" smtClean="0"/>
              <a:t> small in temperate regions, due to the introduction of the </a:t>
            </a:r>
            <a:r>
              <a:rPr lang="en-US" sz="2000" dirty="0" smtClean="0"/>
              <a:t>virus in </a:t>
            </a:r>
            <a:r>
              <a:rPr lang="en-US" sz="2000" dirty="0" smtClean="0"/>
              <a:t>a susceptible human population </a:t>
            </a:r>
            <a:r>
              <a:rPr lang="en-US" sz="2000" dirty="0" smtClean="0">
                <a:solidFill>
                  <a:schemeClr val="bg1"/>
                </a:solidFill>
              </a:rPr>
              <a:t>could increase the </a:t>
            </a:r>
            <a:r>
              <a:rPr lang="en-US" sz="2000" dirty="0" smtClean="0"/>
              <a:t>potential risk of epidemics.</a:t>
            </a:r>
            <a:endParaRPr lang="es-E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otos-mosquito-denge.jpg"/>
          <p:cNvPicPr>
            <a:picLocks noChangeAspect="1"/>
          </p:cNvPicPr>
          <p:nvPr/>
        </p:nvPicPr>
        <p:blipFill>
          <a:blip r:embed="rId2"/>
          <a:stretch>
            <a:fillRect/>
          </a:stretch>
        </p:blipFill>
        <p:spPr>
          <a:xfrm>
            <a:off x="4402701" y="3721969"/>
            <a:ext cx="4741299" cy="3136031"/>
          </a:xfrm>
          <a:prstGeom prst="rect">
            <a:avLst/>
          </a:prstGeom>
        </p:spPr>
      </p:pic>
      <p:sp>
        <p:nvSpPr>
          <p:cNvPr id="2" name="1 Título"/>
          <p:cNvSpPr>
            <a:spLocks noGrp="1"/>
          </p:cNvSpPr>
          <p:nvPr>
            <p:ph type="title"/>
          </p:nvPr>
        </p:nvSpPr>
        <p:spPr/>
        <p:txBody>
          <a:bodyPr/>
          <a:lstStyle/>
          <a:p>
            <a:r>
              <a:rPr lang="en-US" dirty="0" smtClean="0"/>
              <a:t>Health Consequences</a:t>
            </a:r>
            <a:endParaRPr lang="en-US" dirty="0"/>
          </a:p>
        </p:txBody>
      </p:sp>
      <p:sp>
        <p:nvSpPr>
          <p:cNvPr id="3" name="2 Marcador de contenido"/>
          <p:cNvSpPr>
            <a:spLocks noGrp="1"/>
          </p:cNvSpPr>
          <p:nvPr>
            <p:ph idx="1"/>
          </p:nvPr>
        </p:nvSpPr>
        <p:spPr/>
        <p:txBody>
          <a:bodyPr>
            <a:normAutofit/>
          </a:bodyPr>
          <a:lstStyle/>
          <a:p>
            <a:r>
              <a:rPr lang="es-ES" b="1" dirty="0" err="1" smtClean="0"/>
              <a:t>Leishmaniasis</a:t>
            </a:r>
            <a:endParaRPr lang="es-ES" b="1" dirty="0" smtClean="0"/>
          </a:p>
          <a:p>
            <a:pPr>
              <a:buNone/>
            </a:pPr>
            <a:r>
              <a:rPr lang="en-US" sz="2000" dirty="0" err="1" smtClean="0"/>
              <a:t>Leishmaniasis</a:t>
            </a:r>
            <a:r>
              <a:rPr lang="en-US" sz="2000" dirty="0" smtClean="0"/>
              <a:t> has emerged as an important co-infection in patients infected </a:t>
            </a:r>
            <a:r>
              <a:rPr lang="en-US" sz="2000" dirty="0" smtClean="0"/>
              <a:t>with human </a:t>
            </a:r>
            <a:r>
              <a:rPr lang="en-US" sz="2000" dirty="0" smtClean="0"/>
              <a:t>immunodeficiency virus in southern Europe and parts of Asia. There may be differences between the vectors in susceptibility to climate change. For example, a study in Italy suggested that climate ch</a:t>
            </a:r>
            <a:r>
              <a:rPr lang="en-US" sz="2000" dirty="0" smtClean="0">
                <a:solidFill>
                  <a:schemeClr val="bg1"/>
                </a:solidFill>
              </a:rPr>
              <a:t>ange could have expanded the </a:t>
            </a:r>
            <a:r>
              <a:rPr lang="en-US" sz="2000" dirty="0" smtClean="0"/>
              <a:t>range of a vector </a:t>
            </a:r>
            <a:r>
              <a:rPr lang="en-US" sz="2000" dirty="0" smtClean="0"/>
              <a:t>and </a:t>
            </a:r>
            <a:r>
              <a:rPr lang="en-US" sz="2000" dirty="0" smtClean="0"/>
              <a:t>may </a:t>
            </a:r>
            <a:r>
              <a:rPr lang="en-US" sz="2000" dirty="0" smtClean="0"/>
              <a:t>have </a:t>
            </a:r>
            <a:r>
              <a:rPr lang="en-US" sz="2000" dirty="0" smtClean="0"/>
              <a:t>de</a:t>
            </a:r>
            <a:r>
              <a:rPr lang="en-US" sz="2000" dirty="0" smtClean="0">
                <a:solidFill>
                  <a:schemeClr val="bg1"/>
                </a:solidFill>
              </a:rPr>
              <a:t>creased another</a:t>
            </a:r>
            <a:r>
              <a:rPr lang="en-US" sz="2000" dirty="0" smtClean="0">
                <a:solidFill>
                  <a:schemeClr val="bg1"/>
                </a:solidFill>
              </a:rPr>
              <a:t> </a:t>
            </a:r>
            <a:r>
              <a:rPr lang="en-US" sz="2000" dirty="0" smtClean="0">
                <a:solidFill>
                  <a:schemeClr val="bg1"/>
                </a:solidFill>
              </a:rPr>
              <a:t>one.</a:t>
            </a:r>
            <a:r>
              <a:rPr lang="en-US" sz="2000" dirty="0" smtClean="0">
                <a:solidFill>
                  <a:schemeClr val="bg1"/>
                </a:solidFill>
              </a:rPr>
              <a:t> Climate </a:t>
            </a:r>
            <a:r>
              <a:rPr lang="en-US" sz="2000" dirty="0" smtClean="0"/>
              <a:t>change </a:t>
            </a:r>
            <a:r>
              <a:rPr lang="en-US" sz="2000" dirty="0" smtClean="0"/>
              <a:t>could increase</a:t>
            </a:r>
            <a:r>
              <a:rPr lang="en-US" sz="2000" dirty="0" smtClean="0"/>
              <a:t> the geogra</a:t>
            </a:r>
            <a:r>
              <a:rPr lang="en-US" sz="2000" dirty="0" smtClean="0">
                <a:solidFill>
                  <a:schemeClr val="bg1"/>
                </a:solidFill>
              </a:rPr>
              <a:t>phical distribution of vectors </a:t>
            </a:r>
            <a:r>
              <a:rPr lang="en-US" sz="2000" dirty="0" smtClean="0"/>
              <a:t>in regions of Latin America and S</a:t>
            </a:r>
            <a:r>
              <a:rPr lang="en-US" sz="2000" dirty="0" smtClean="0">
                <a:solidFill>
                  <a:schemeClr val="bg1"/>
                </a:solidFill>
              </a:rPr>
              <a:t>outhwest Asia</a:t>
            </a:r>
            <a:r>
              <a:rPr lang="en-US" sz="2000" dirty="0" smtClean="0"/>
              <a:t>. </a:t>
            </a:r>
            <a:endParaRPr lang="es-ES"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3 Marcador de contenido" descr="health_pathways_es.gif"/>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r>
              <a:rPr lang="es-ES" dirty="0" smtClean="0"/>
              <a:t>	</a:t>
            </a:r>
            <a:endParaRPr lang="es-ES" dirty="0"/>
          </a:p>
        </p:txBody>
      </p:sp>
      <p:sp>
        <p:nvSpPr>
          <p:cNvPr id="3" name="2 Marcador de contenido"/>
          <p:cNvSpPr>
            <a:spLocks noGrp="1"/>
          </p:cNvSpPr>
          <p:nvPr>
            <p:ph idx="1"/>
          </p:nvPr>
        </p:nvSpPr>
        <p:spPr/>
        <p:txBody>
          <a:bodyPr>
            <a:normAutofit/>
          </a:bodyPr>
          <a:lstStyle/>
          <a:p>
            <a:r>
              <a:rPr lang="es-ES" b="1" dirty="0" smtClean="0"/>
              <a:t>Malaria</a:t>
            </a:r>
          </a:p>
          <a:p>
            <a:pPr>
              <a:buNone/>
            </a:pPr>
            <a:r>
              <a:rPr lang="en-US" sz="1800" dirty="0" smtClean="0"/>
              <a:t>Climate change may contribute to the resurgence of malaria in areas where public health infrastructures have become defective (</a:t>
            </a:r>
            <a:r>
              <a:rPr lang="en-US" sz="1800" dirty="0" err="1" smtClean="0"/>
              <a:t>eg</a:t>
            </a:r>
            <a:r>
              <a:rPr lang="en-US" sz="1800" dirty="0" smtClean="0"/>
              <a:t>., Central Asia and southern areas of the former Soviet Union). In regions where malaria has been removed locally, although the vector persists, there is a theoretical risk (reduced), they appear localized outbreaks, which could increase due to climate change.?This is an issue that causes a high dispute and will continue to improve our knowledge by further investigations.</a:t>
            </a:r>
            <a:endParaRPr lang="es-ES" b="1" dirty="0" smtClean="0"/>
          </a:p>
          <a:p>
            <a:pPr>
              <a:buNone/>
            </a:pPr>
            <a:endParaRPr lang="es-ES" sz="16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229600" cy="1143000"/>
          </a:xfrm>
        </p:spPr>
        <p:txBody>
          <a:bodyPr/>
          <a:lstStyle/>
          <a:p>
            <a:r>
              <a:rPr lang="en-US" dirty="0" smtClean="0"/>
              <a:t>Malaria Transmission Cycle</a:t>
            </a:r>
            <a:endParaRPr lang="en-US" dirty="0"/>
          </a:p>
        </p:txBody>
      </p:sp>
      <p:pic>
        <p:nvPicPr>
          <p:cNvPr id="6" name="3 Marcador de contenido" descr="escanear0002.jpg"/>
          <p:cNvPicPr>
            <a:picLocks noGrp="1" noChangeAspect="1"/>
          </p:cNvPicPr>
          <p:nvPr>
            <p:ph idx="1"/>
          </p:nvPr>
        </p:nvPicPr>
        <p:blipFill>
          <a:blip r:embed="rId2" cstate="print"/>
          <a:srcRect l="3106" t="7061" r="4745" b="10026"/>
          <a:stretch>
            <a:fillRect/>
          </a:stretch>
        </p:blipFill>
        <p:spPr>
          <a:xfrm>
            <a:off x="0" y="1714488"/>
            <a:ext cx="9144000" cy="5143512"/>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Consequences</a:t>
            </a:r>
            <a:endParaRPr lang="es-ES" dirty="0"/>
          </a:p>
        </p:txBody>
      </p:sp>
      <p:sp>
        <p:nvSpPr>
          <p:cNvPr id="3" name="2 Marcador de contenido"/>
          <p:cNvSpPr>
            <a:spLocks noGrp="1"/>
          </p:cNvSpPr>
          <p:nvPr>
            <p:ph idx="1"/>
          </p:nvPr>
        </p:nvSpPr>
        <p:spPr/>
        <p:txBody>
          <a:bodyPr>
            <a:normAutofit/>
          </a:bodyPr>
          <a:lstStyle/>
          <a:p>
            <a:r>
              <a:rPr lang="es-ES" sz="2800" dirty="0" smtClean="0"/>
              <a:t>Malaria </a:t>
            </a:r>
            <a:r>
              <a:rPr lang="es-ES" sz="2800" dirty="0" err="1" smtClean="0"/>
              <a:t>death</a:t>
            </a:r>
            <a:r>
              <a:rPr lang="es-ES" sz="2800" dirty="0" smtClean="0"/>
              <a:t> </a:t>
            </a:r>
            <a:r>
              <a:rPr lang="es-ES" sz="2800" dirty="0" err="1" smtClean="0"/>
              <a:t>rate</a:t>
            </a:r>
            <a:endParaRPr lang="es-ES" sz="2800" dirty="0" smtClean="0"/>
          </a:p>
          <a:p>
            <a:pPr>
              <a:buNone/>
            </a:pPr>
            <a:r>
              <a:rPr lang="en-US" sz="2400" dirty="0" smtClean="0"/>
              <a:t>Every year between 700.000 and 2.7 millions of people die of malaria or </a:t>
            </a:r>
            <a:r>
              <a:rPr lang="en-US" sz="2400" dirty="0" err="1" smtClean="0"/>
              <a:t>paludism</a:t>
            </a:r>
            <a:r>
              <a:rPr lang="en-US" sz="2400" dirty="0" smtClean="0"/>
              <a:t>. The most of them (76%), are children in endemic zones of Africa. Most of the cases occur in the Sahara zones. Each year 396 millions of </a:t>
            </a:r>
            <a:r>
              <a:rPr lang="en-US" sz="2400" dirty="0" err="1" smtClean="0"/>
              <a:t>paludism</a:t>
            </a:r>
            <a:r>
              <a:rPr lang="en-US" sz="2400" dirty="0" smtClean="0"/>
              <a:t> cases occur. The average is about 1.3 millions of deaths annually, which a 90% are children under 5 years.</a:t>
            </a:r>
          </a:p>
          <a:p>
            <a:pPr>
              <a:buNone/>
            </a:pPr>
            <a:endParaRPr lang="en-US" sz="2400" dirty="0"/>
          </a:p>
        </p:txBody>
      </p:sp>
      <p:pic>
        <p:nvPicPr>
          <p:cNvPr id="4" name="3 Imagen" descr="1197291514_0.jpg"/>
          <p:cNvPicPr>
            <a:picLocks noChangeAspect="1"/>
          </p:cNvPicPr>
          <p:nvPr/>
        </p:nvPicPr>
        <p:blipFill>
          <a:blip r:embed="rId2" cstate="print"/>
          <a:stretch>
            <a:fillRect/>
          </a:stretch>
        </p:blipFill>
        <p:spPr>
          <a:xfrm>
            <a:off x="4286248" y="4736976"/>
            <a:ext cx="3672408" cy="21210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Health</a:t>
            </a:r>
            <a:r>
              <a:rPr lang="es-ES" dirty="0" smtClean="0"/>
              <a:t> </a:t>
            </a:r>
            <a:r>
              <a:rPr lang="es-ES" dirty="0" err="1" smtClean="0"/>
              <a:t>Consquences</a:t>
            </a:r>
            <a:endParaRPr lang="es-ES" dirty="0"/>
          </a:p>
        </p:txBody>
      </p:sp>
      <p:sp>
        <p:nvSpPr>
          <p:cNvPr id="3" name="2 Marcador de contenido"/>
          <p:cNvSpPr>
            <a:spLocks noGrp="1"/>
          </p:cNvSpPr>
          <p:nvPr>
            <p:ph idx="1"/>
          </p:nvPr>
        </p:nvSpPr>
        <p:spPr/>
        <p:txBody>
          <a:bodyPr>
            <a:normAutofit/>
          </a:bodyPr>
          <a:lstStyle/>
          <a:p>
            <a:r>
              <a:rPr lang="es-ES" dirty="0" err="1" smtClean="0"/>
              <a:t>Plasmodium</a:t>
            </a:r>
            <a:r>
              <a:rPr lang="es-ES" dirty="0" smtClean="0"/>
              <a:t> parasite</a:t>
            </a:r>
          </a:p>
          <a:p>
            <a:pPr>
              <a:buNone/>
            </a:pPr>
            <a:r>
              <a:rPr lang="es-ES" sz="2000" dirty="0" err="1" smtClean="0"/>
              <a:t>Like</a:t>
            </a:r>
            <a:r>
              <a:rPr lang="es-ES" sz="2000" dirty="0" smtClean="0"/>
              <a:t> </a:t>
            </a:r>
            <a:r>
              <a:rPr lang="es-ES" sz="2000" dirty="0" err="1" smtClean="0"/>
              <a:t>we</a:t>
            </a:r>
            <a:r>
              <a:rPr lang="es-ES" sz="2000" dirty="0" smtClean="0"/>
              <a:t> </a:t>
            </a:r>
            <a:r>
              <a:rPr lang="es-ES" sz="2000" dirty="0" err="1" smtClean="0"/>
              <a:t>all</a:t>
            </a:r>
            <a:r>
              <a:rPr lang="es-ES" sz="2000" dirty="0" smtClean="0"/>
              <a:t> </a:t>
            </a:r>
            <a:r>
              <a:rPr lang="es-ES" sz="2000" dirty="0" err="1" smtClean="0"/>
              <a:t>know</a:t>
            </a:r>
            <a:r>
              <a:rPr lang="es-ES" sz="2000" dirty="0" smtClean="0"/>
              <a:t> malaria </a:t>
            </a:r>
            <a:r>
              <a:rPr lang="es-ES" sz="2000" dirty="0" err="1" smtClean="0"/>
              <a:t>is</a:t>
            </a:r>
            <a:r>
              <a:rPr lang="es-ES" sz="2000" dirty="0" smtClean="0"/>
              <a:t> </a:t>
            </a:r>
            <a:r>
              <a:rPr lang="es-ES" sz="2000" dirty="0" err="1" smtClean="0"/>
              <a:t>caused</a:t>
            </a:r>
            <a:r>
              <a:rPr lang="es-ES" sz="2000" dirty="0" smtClean="0"/>
              <a:t> </a:t>
            </a:r>
            <a:r>
              <a:rPr lang="es-ES" sz="2000" dirty="0" err="1" smtClean="0"/>
              <a:t>by</a:t>
            </a:r>
            <a:r>
              <a:rPr lang="es-ES" sz="2000" dirty="0" smtClean="0"/>
              <a:t> </a:t>
            </a:r>
            <a:r>
              <a:rPr lang="es-ES" sz="2000" dirty="0" err="1" smtClean="0"/>
              <a:t>the</a:t>
            </a:r>
            <a:r>
              <a:rPr lang="es-ES" sz="2000" dirty="0" smtClean="0"/>
              <a:t> </a:t>
            </a:r>
            <a:r>
              <a:rPr lang="es-ES" sz="2000" dirty="0" err="1" smtClean="0"/>
              <a:t>plasmodium</a:t>
            </a:r>
            <a:r>
              <a:rPr lang="es-ES" sz="2000" dirty="0" smtClean="0"/>
              <a:t> parasite, </a:t>
            </a:r>
            <a:r>
              <a:rPr lang="es-ES" sz="2000" dirty="0" err="1" smtClean="0"/>
              <a:t>that</a:t>
            </a:r>
            <a:r>
              <a:rPr lang="es-ES" sz="2000" dirty="0" smtClean="0"/>
              <a:t> </a:t>
            </a:r>
            <a:r>
              <a:rPr lang="es-ES" sz="2000" dirty="0" err="1" smtClean="0"/>
              <a:t>is</a:t>
            </a:r>
            <a:r>
              <a:rPr lang="es-ES" sz="2000" dirty="0" smtClean="0"/>
              <a:t> </a:t>
            </a:r>
            <a:r>
              <a:rPr lang="es-ES" sz="2000" dirty="0" err="1" smtClean="0"/>
              <a:t>hosted</a:t>
            </a:r>
            <a:r>
              <a:rPr lang="es-ES" sz="2000" dirty="0" smtClean="0"/>
              <a:t> in </a:t>
            </a:r>
            <a:r>
              <a:rPr lang="es-ES" sz="2000" dirty="0" err="1" smtClean="0"/>
              <a:t>the</a:t>
            </a:r>
            <a:r>
              <a:rPr lang="es-ES" sz="2000" dirty="0" smtClean="0"/>
              <a:t> </a:t>
            </a:r>
            <a:r>
              <a:rPr lang="es-ES" sz="2000" dirty="0" err="1" smtClean="0"/>
              <a:t>mosquitoes</a:t>
            </a:r>
            <a:r>
              <a:rPr lang="es-ES" sz="2000" dirty="0" smtClean="0"/>
              <a:t> of </a:t>
            </a:r>
            <a:r>
              <a:rPr lang="es-ES" sz="2000" dirty="0" err="1" smtClean="0"/>
              <a:t>the</a:t>
            </a:r>
            <a:r>
              <a:rPr lang="es-ES" sz="2000" dirty="0" smtClean="0"/>
              <a:t> </a:t>
            </a:r>
            <a:r>
              <a:rPr lang="es-ES" sz="2000" dirty="0" err="1" smtClean="0"/>
              <a:t>Anopheles</a:t>
            </a:r>
            <a:r>
              <a:rPr lang="es-ES" sz="2000" dirty="0" smtClean="0"/>
              <a:t> </a:t>
            </a:r>
            <a:r>
              <a:rPr lang="es-ES" sz="2000" dirty="0" err="1" smtClean="0"/>
              <a:t>gender</a:t>
            </a:r>
            <a:r>
              <a:rPr lang="es-ES" sz="2000" dirty="0" smtClean="0"/>
              <a:t>. </a:t>
            </a:r>
            <a:r>
              <a:rPr lang="es-ES" sz="2000" dirty="0" err="1" smtClean="0"/>
              <a:t>This</a:t>
            </a:r>
            <a:r>
              <a:rPr lang="es-ES" sz="2000" dirty="0" smtClean="0"/>
              <a:t> parasite </a:t>
            </a:r>
            <a:r>
              <a:rPr lang="es-ES" sz="2000" dirty="0" err="1" smtClean="0"/>
              <a:t>is</a:t>
            </a:r>
            <a:r>
              <a:rPr lang="es-ES" sz="2000" dirty="0" smtClean="0"/>
              <a:t> a </a:t>
            </a:r>
            <a:r>
              <a:rPr lang="es-ES" sz="2000" dirty="0" err="1" smtClean="0"/>
              <a:t>gender</a:t>
            </a:r>
            <a:r>
              <a:rPr lang="es-ES" sz="2000" dirty="0" smtClean="0"/>
              <a:t> of </a:t>
            </a:r>
            <a:r>
              <a:rPr lang="es-ES" sz="2000" dirty="0" err="1" smtClean="0"/>
              <a:t>protist</a:t>
            </a:r>
            <a:r>
              <a:rPr lang="es-ES" sz="2000" dirty="0" smtClean="0"/>
              <a:t> </a:t>
            </a:r>
            <a:r>
              <a:rPr lang="es-ES" sz="2000" dirty="0" err="1" smtClean="0"/>
              <a:t>which</a:t>
            </a:r>
            <a:r>
              <a:rPr lang="es-ES" sz="2000" dirty="0" smtClean="0"/>
              <a:t> </a:t>
            </a:r>
            <a:r>
              <a:rPr lang="es-ES" sz="2000" dirty="0" err="1" smtClean="0"/>
              <a:t>we</a:t>
            </a:r>
            <a:r>
              <a:rPr lang="es-ES" sz="2000" dirty="0" smtClean="0"/>
              <a:t> </a:t>
            </a:r>
            <a:r>
              <a:rPr lang="es-ES" sz="2000" dirty="0" err="1" smtClean="0"/>
              <a:t>know</a:t>
            </a:r>
            <a:r>
              <a:rPr lang="es-ES" sz="2000" dirty="0" smtClean="0"/>
              <a:t> more </a:t>
            </a:r>
            <a:r>
              <a:rPr lang="es-ES" sz="2000" dirty="0" err="1" smtClean="0"/>
              <a:t>than</a:t>
            </a:r>
            <a:r>
              <a:rPr lang="es-ES" sz="2000" dirty="0" smtClean="0"/>
              <a:t> 175 </a:t>
            </a:r>
            <a:r>
              <a:rPr lang="en-US" sz="2000" dirty="0" smtClean="0"/>
              <a:t>species</a:t>
            </a:r>
            <a:r>
              <a:rPr lang="es-ES" sz="2000" dirty="0" smtClean="0"/>
              <a:t>. </a:t>
            </a:r>
            <a:r>
              <a:rPr lang="es-ES" sz="2000" dirty="0" err="1" smtClean="0"/>
              <a:t>This</a:t>
            </a:r>
            <a:r>
              <a:rPr lang="es-ES" sz="2000" dirty="0" smtClean="0"/>
              <a:t> parasite </a:t>
            </a:r>
            <a:r>
              <a:rPr lang="es-ES" sz="2000" dirty="0" err="1" smtClean="0"/>
              <a:t>always</a:t>
            </a:r>
            <a:r>
              <a:rPr lang="es-ES" sz="2000" dirty="0" smtClean="0"/>
              <a:t> has </a:t>
            </a:r>
            <a:r>
              <a:rPr lang="es-ES" sz="2000" dirty="0" err="1" smtClean="0"/>
              <a:t>two</a:t>
            </a:r>
            <a:r>
              <a:rPr lang="es-ES" sz="2000" dirty="0" smtClean="0"/>
              <a:t> hosts: </a:t>
            </a:r>
            <a:r>
              <a:rPr lang="es-ES" sz="2000" dirty="0" err="1" smtClean="0"/>
              <a:t>the</a:t>
            </a:r>
            <a:r>
              <a:rPr lang="es-ES" sz="2000" dirty="0" smtClean="0"/>
              <a:t> mosquito </a:t>
            </a:r>
            <a:r>
              <a:rPr lang="es-ES" sz="2000" dirty="0" err="1" smtClean="0"/>
              <a:t>that</a:t>
            </a:r>
            <a:r>
              <a:rPr lang="es-ES" sz="2000" dirty="0" smtClean="0"/>
              <a:t> </a:t>
            </a:r>
            <a:r>
              <a:rPr lang="es-ES" sz="2000" dirty="0" err="1" smtClean="0"/>
              <a:t>acts</a:t>
            </a:r>
            <a:r>
              <a:rPr lang="es-ES" sz="2000" dirty="0" smtClean="0"/>
              <a:t> </a:t>
            </a:r>
            <a:r>
              <a:rPr lang="es-ES" sz="2000" dirty="0" err="1" smtClean="0"/>
              <a:t>like</a:t>
            </a:r>
            <a:r>
              <a:rPr lang="es-ES" sz="2000" dirty="0" smtClean="0"/>
              <a:t> a vector and </a:t>
            </a:r>
            <a:r>
              <a:rPr lang="es-ES" sz="2000" dirty="0" err="1" smtClean="0"/>
              <a:t>the</a:t>
            </a:r>
            <a:r>
              <a:rPr lang="es-ES" sz="2000" dirty="0" smtClean="0"/>
              <a:t> </a:t>
            </a:r>
            <a:r>
              <a:rPr lang="es-ES" sz="2000" dirty="0" err="1" smtClean="0"/>
              <a:t>vertebrate</a:t>
            </a:r>
            <a:r>
              <a:rPr lang="es-ES" sz="2000" dirty="0" smtClean="0"/>
              <a:t> host. </a:t>
            </a:r>
            <a:r>
              <a:rPr lang="es-ES" sz="2000" dirty="0" err="1" smtClean="0"/>
              <a:t>There</a:t>
            </a:r>
            <a:r>
              <a:rPr lang="es-ES" sz="2000" dirty="0" smtClean="0"/>
              <a:t> are 10 </a:t>
            </a:r>
            <a:r>
              <a:rPr lang="es-ES" sz="2000" dirty="0" err="1" smtClean="0"/>
              <a:t>species</a:t>
            </a:r>
            <a:r>
              <a:rPr lang="es-ES" sz="2000" dirty="0" smtClean="0"/>
              <a:t> </a:t>
            </a:r>
            <a:r>
              <a:rPr lang="es-ES" sz="2000" dirty="0" err="1" smtClean="0"/>
              <a:t>which</a:t>
            </a:r>
            <a:r>
              <a:rPr lang="es-ES" sz="2000" dirty="0" smtClean="0"/>
              <a:t> </a:t>
            </a:r>
            <a:r>
              <a:rPr lang="es-ES" sz="2000" dirty="0" err="1" smtClean="0"/>
              <a:t>infect</a:t>
            </a:r>
            <a:r>
              <a:rPr lang="es-ES" sz="2000" dirty="0" smtClean="0"/>
              <a:t> </a:t>
            </a:r>
            <a:r>
              <a:rPr lang="es-ES" sz="2000" dirty="0" err="1" smtClean="0"/>
              <a:t>human</a:t>
            </a:r>
            <a:r>
              <a:rPr lang="es-ES" sz="2000" dirty="0" smtClean="0"/>
              <a:t> </a:t>
            </a:r>
            <a:r>
              <a:rPr lang="es-ES" sz="2000" dirty="0" err="1" smtClean="0"/>
              <a:t>beings</a:t>
            </a:r>
            <a:r>
              <a:rPr lang="es-ES" sz="2000" dirty="0" smtClean="0"/>
              <a:t>, </a:t>
            </a:r>
            <a:r>
              <a:rPr lang="es-ES" sz="2000" dirty="0" err="1" smtClean="0"/>
              <a:t>but</a:t>
            </a:r>
            <a:r>
              <a:rPr lang="es-ES" sz="2000" dirty="0" smtClean="0"/>
              <a:t> </a:t>
            </a:r>
            <a:r>
              <a:rPr lang="es-ES" sz="2000" dirty="0" err="1" smtClean="0"/>
              <a:t>only</a:t>
            </a:r>
            <a:r>
              <a:rPr lang="es-ES" sz="2000" dirty="0" smtClean="0"/>
              <a:t> </a:t>
            </a:r>
            <a:r>
              <a:rPr lang="es-ES" sz="2000" dirty="0" err="1" smtClean="0"/>
              <a:t>four</a:t>
            </a:r>
            <a:r>
              <a:rPr lang="es-ES" sz="2000" dirty="0" smtClean="0"/>
              <a:t> </a:t>
            </a:r>
            <a:r>
              <a:rPr lang="es-ES" sz="2000" dirty="0" err="1" smtClean="0"/>
              <a:t>that</a:t>
            </a:r>
            <a:r>
              <a:rPr lang="es-ES" sz="2000" dirty="0" smtClean="0"/>
              <a:t> produce malaria: P. </a:t>
            </a:r>
            <a:r>
              <a:rPr lang="es-ES" sz="2000" dirty="0" err="1" smtClean="0"/>
              <a:t>falciparum</a:t>
            </a:r>
            <a:r>
              <a:rPr lang="es-ES" sz="2000" dirty="0" smtClean="0"/>
              <a:t>, P. </a:t>
            </a:r>
            <a:r>
              <a:rPr lang="es-ES" sz="2000" dirty="0" err="1" smtClean="0"/>
              <a:t>malarie</a:t>
            </a:r>
            <a:r>
              <a:rPr lang="es-ES" sz="2000" dirty="0" smtClean="0"/>
              <a:t>, P. ovale e P. </a:t>
            </a:r>
            <a:r>
              <a:rPr lang="es-ES" sz="2000" dirty="0" err="1" smtClean="0"/>
              <a:t>vivax</a:t>
            </a:r>
            <a:r>
              <a:rPr lang="es-ES" sz="2000" dirty="0" smtClean="0"/>
              <a:t>. </a:t>
            </a:r>
            <a:r>
              <a:rPr lang="es-ES" sz="2000" dirty="0" err="1" smtClean="0"/>
              <a:t>Between</a:t>
            </a:r>
            <a:r>
              <a:rPr lang="es-ES" sz="2000" dirty="0" smtClean="0"/>
              <a:t> </a:t>
            </a:r>
            <a:r>
              <a:rPr lang="es-ES" sz="2000" dirty="0" err="1" smtClean="0"/>
              <a:t>all</a:t>
            </a:r>
            <a:r>
              <a:rPr lang="es-ES" sz="2000" dirty="0" smtClean="0"/>
              <a:t> of </a:t>
            </a:r>
            <a:r>
              <a:rPr lang="es-ES" sz="2000" dirty="0" err="1" smtClean="0"/>
              <a:t>them</a:t>
            </a:r>
            <a:r>
              <a:rPr lang="es-ES" sz="2000" dirty="0" smtClean="0"/>
              <a:t> </a:t>
            </a:r>
            <a:r>
              <a:rPr lang="es-ES" sz="2000" dirty="0" err="1" smtClean="0"/>
              <a:t>the</a:t>
            </a:r>
            <a:r>
              <a:rPr lang="es-ES" sz="2000" dirty="0" smtClean="0"/>
              <a:t> </a:t>
            </a:r>
            <a:r>
              <a:rPr lang="es-ES" sz="2000" dirty="0" err="1" smtClean="0"/>
              <a:t>first</a:t>
            </a:r>
            <a:r>
              <a:rPr lang="es-ES" sz="2000" dirty="0" smtClean="0"/>
              <a:t> </a:t>
            </a:r>
            <a:r>
              <a:rPr lang="es-ES" sz="2000" dirty="0" err="1" smtClean="0"/>
              <a:t>one</a:t>
            </a:r>
            <a:r>
              <a:rPr lang="es-ES" sz="2000" dirty="0" smtClean="0"/>
              <a:t> </a:t>
            </a:r>
            <a:r>
              <a:rPr lang="es-ES" sz="2000" dirty="0" err="1" smtClean="0"/>
              <a:t>is</a:t>
            </a:r>
            <a:r>
              <a:rPr lang="es-ES" sz="2000" dirty="0" smtClean="0"/>
              <a:t> </a:t>
            </a:r>
            <a:r>
              <a:rPr lang="es-ES" sz="2000" dirty="0" err="1" smtClean="0"/>
              <a:t>the</a:t>
            </a:r>
            <a:r>
              <a:rPr lang="es-ES" sz="2000" dirty="0" smtClean="0"/>
              <a:t> </a:t>
            </a:r>
            <a:r>
              <a:rPr lang="en-US" sz="2000" dirty="0" smtClean="0"/>
              <a:t>worst</a:t>
            </a:r>
            <a:r>
              <a:rPr lang="gl-ES" sz="2000" dirty="0" smtClean="0"/>
              <a:t>. </a:t>
            </a:r>
            <a:endParaRPr lang="es-ES" sz="2000" dirty="0"/>
          </a:p>
        </p:txBody>
      </p:sp>
      <p:pic>
        <p:nvPicPr>
          <p:cNvPr id="4" name="3 Imagen" descr="P_vivax_trophozoite4.jpg"/>
          <p:cNvPicPr>
            <a:picLocks noChangeAspect="1"/>
          </p:cNvPicPr>
          <p:nvPr/>
        </p:nvPicPr>
        <p:blipFill>
          <a:blip r:embed="rId2" cstate="print"/>
          <a:stretch>
            <a:fillRect/>
          </a:stretch>
        </p:blipFill>
        <p:spPr>
          <a:xfrm>
            <a:off x="3500430" y="4643446"/>
            <a:ext cx="3024336" cy="1944216"/>
          </a:xfrm>
          <a:prstGeom prst="rect">
            <a:avLst/>
          </a:prstGeom>
        </p:spPr>
      </p:pic>
      <p:sp>
        <p:nvSpPr>
          <p:cNvPr id="5" name="4 Rectángulo"/>
          <p:cNvSpPr/>
          <p:nvPr/>
        </p:nvSpPr>
        <p:spPr>
          <a:xfrm>
            <a:off x="6429388" y="5214950"/>
            <a:ext cx="2843808" cy="923330"/>
          </a:xfrm>
          <a:prstGeom prst="rect">
            <a:avLst/>
          </a:prstGeom>
        </p:spPr>
        <p:txBody>
          <a:bodyPr wrap="square">
            <a:spAutoFit/>
          </a:bodyPr>
          <a:lstStyle/>
          <a:p>
            <a:pPr algn="ctr"/>
            <a:r>
              <a:rPr lang="es-ES" sz="5400" dirty="0" err="1" smtClean="0">
                <a:ln w="10160">
                  <a:solidFill>
                    <a:schemeClr val="accent1"/>
                  </a:solidFill>
                  <a:prstDash val="solid"/>
                </a:ln>
                <a:solidFill>
                  <a:srgbClr val="FFFFFF"/>
                </a:solidFill>
                <a:effectLst>
                  <a:outerShdw blurRad="38100" dist="32000" dir="5400000" algn="tl">
                    <a:srgbClr val="000000">
                      <a:alpha val="30000"/>
                    </a:srgbClr>
                  </a:outerShdw>
                </a:effectLst>
                <a:hlinkClick r:id="rId3" action="ppaction://hlinksldjump"/>
              </a:rPr>
              <a:t>Return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Climatic</a:t>
            </a:r>
            <a:r>
              <a:rPr lang="es-ES" dirty="0" smtClean="0"/>
              <a:t> </a:t>
            </a:r>
            <a:r>
              <a:rPr lang="es-ES" dirty="0" err="1" smtClean="0"/>
              <a:t>Change</a:t>
            </a:r>
            <a:endParaRPr lang="es-ES" dirty="0"/>
          </a:p>
        </p:txBody>
      </p:sp>
      <p:sp>
        <p:nvSpPr>
          <p:cNvPr id="3" name="2 Marcador de contenido"/>
          <p:cNvSpPr>
            <a:spLocks noGrp="1"/>
          </p:cNvSpPr>
          <p:nvPr>
            <p:ph idx="1"/>
          </p:nvPr>
        </p:nvSpPr>
        <p:spPr/>
        <p:txBody>
          <a:bodyPr/>
          <a:lstStyle/>
          <a:p>
            <a:endParaRPr lang="es-ES" dirty="0" smtClean="0"/>
          </a:p>
          <a:p>
            <a:endParaRPr lang="es-ES" dirty="0" smtClean="0"/>
          </a:p>
          <a:p>
            <a:pPr>
              <a:buNone/>
            </a:pPr>
            <a:r>
              <a:rPr lang="es-ES" dirty="0" smtClean="0"/>
              <a:t>Óscar Freire </a:t>
            </a:r>
            <a:r>
              <a:rPr lang="es-ES" dirty="0" err="1" smtClean="0"/>
              <a:t>Agulleiro</a:t>
            </a:r>
            <a:endParaRPr lang="es-ES" dirty="0" smtClean="0"/>
          </a:p>
          <a:p>
            <a:pPr>
              <a:buNone/>
            </a:pPr>
            <a:r>
              <a:rPr lang="es-ES" dirty="0" smtClean="0"/>
              <a:t>Hugo García </a:t>
            </a:r>
            <a:r>
              <a:rPr lang="es-ES" dirty="0" err="1" smtClean="0"/>
              <a:t>Crende</a:t>
            </a:r>
            <a:endParaRPr lang="es-ES" dirty="0" smtClean="0"/>
          </a:p>
          <a:p>
            <a:pPr>
              <a:buNone/>
            </a:pPr>
            <a:endParaRPr lang="es-ES" dirty="0" smtClean="0"/>
          </a:p>
          <a:p>
            <a:pPr>
              <a:buNone/>
            </a:pPr>
            <a:r>
              <a:rPr lang="es-ES" dirty="0" smtClean="0"/>
              <a:t>                                        </a:t>
            </a:r>
            <a:r>
              <a:rPr lang="es-ES" sz="2800" dirty="0" smtClean="0"/>
              <a:t>1ºBach B</a:t>
            </a:r>
            <a:endParaRPr lang="es-E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Index</a:t>
            </a:r>
            <a:r>
              <a:rPr lang="es-ES" dirty="0" smtClean="0"/>
              <a:t>	</a:t>
            </a:r>
            <a:endParaRPr lang="es-ES" dirty="0"/>
          </a:p>
        </p:txBody>
      </p:sp>
      <p:sp>
        <p:nvSpPr>
          <p:cNvPr id="3" name="2 Marcador de contenido"/>
          <p:cNvSpPr>
            <a:spLocks noGrp="1"/>
          </p:cNvSpPr>
          <p:nvPr>
            <p:ph idx="1"/>
          </p:nvPr>
        </p:nvSpPr>
        <p:spPr/>
        <p:txBody>
          <a:bodyPr/>
          <a:lstStyle/>
          <a:p>
            <a:r>
              <a:rPr lang="es-ES" dirty="0" err="1" smtClean="0">
                <a:hlinkClick r:id="rId2" action="ppaction://hlinksldjump"/>
              </a:rPr>
              <a:t>Climatic</a:t>
            </a:r>
            <a:r>
              <a:rPr lang="es-ES" dirty="0" smtClean="0">
                <a:hlinkClick r:id="rId2" action="ppaction://hlinksldjump"/>
              </a:rPr>
              <a:t> </a:t>
            </a:r>
            <a:r>
              <a:rPr lang="es-ES" dirty="0" err="1" smtClean="0">
                <a:hlinkClick r:id="rId2" action="ppaction://hlinksldjump"/>
              </a:rPr>
              <a:t>Change</a:t>
            </a:r>
            <a:endParaRPr lang="es-ES" dirty="0" smtClean="0"/>
          </a:p>
          <a:p>
            <a:r>
              <a:rPr lang="es-ES" dirty="0" err="1" smtClean="0">
                <a:hlinkClick r:id="rId3" action="ppaction://hlinksldjump"/>
              </a:rPr>
              <a:t>Kyoto</a:t>
            </a:r>
            <a:r>
              <a:rPr lang="es-ES" dirty="0" smtClean="0">
                <a:hlinkClick r:id="rId3" action="ppaction://hlinksldjump"/>
              </a:rPr>
              <a:t> </a:t>
            </a:r>
            <a:r>
              <a:rPr lang="es-ES" dirty="0" err="1" smtClean="0">
                <a:hlinkClick r:id="rId3" action="ppaction://hlinksldjump"/>
              </a:rPr>
              <a:t>Protocol</a:t>
            </a:r>
            <a:endParaRPr lang="es-ES" dirty="0" smtClean="0"/>
          </a:p>
          <a:p>
            <a:r>
              <a:rPr lang="es-ES" dirty="0" err="1" smtClean="0">
                <a:hlinkClick r:id="rId4" action="ppaction://hlinksldjump"/>
              </a:rPr>
              <a:t>Climatic</a:t>
            </a:r>
            <a:r>
              <a:rPr lang="es-ES" dirty="0" smtClean="0">
                <a:hlinkClick r:id="rId4" action="ppaction://hlinksldjump"/>
              </a:rPr>
              <a:t> </a:t>
            </a:r>
            <a:r>
              <a:rPr lang="es-ES" dirty="0" err="1" smtClean="0">
                <a:hlinkClick r:id="rId4" action="ppaction://hlinksldjump"/>
              </a:rPr>
              <a:t>variations</a:t>
            </a:r>
            <a:endParaRPr lang="es-ES" dirty="0" smtClean="0"/>
          </a:p>
          <a:p>
            <a:r>
              <a:rPr lang="es-ES" dirty="0" err="1" smtClean="0">
                <a:hlinkClick r:id="rId5" action="ppaction://hlinksldjump"/>
              </a:rPr>
              <a:t>Health</a:t>
            </a:r>
            <a:r>
              <a:rPr lang="es-ES" dirty="0" smtClean="0">
                <a:hlinkClick r:id="rId5" action="ppaction://hlinksldjump"/>
              </a:rPr>
              <a:t> </a:t>
            </a:r>
            <a:r>
              <a:rPr lang="es-ES" dirty="0" err="1" smtClean="0">
                <a:hlinkClick r:id="rId5" action="ppaction://hlinksldjump"/>
              </a:rPr>
              <a:t>consequences</a:t>
            </a:r>
            <a:endParaRPr lang="es-ES" dirty="0" smtClean="0"/>
          </a:p>
          <a:p>
            <a:pPr>
              <a:buNone/>
            </a:pPr>
            <a:endParaRPr lang="es-ES" dirty="0" smtClean="0"/>
          </a:p>
          <a:p>
            <a:pPr>
              <a:buNone/>
            </a:pPr>
            <a:endParaRPr lang="es-ES" dirty="0" smtClean="0"/>
          </a:p>
          <a:p>
            <a:pPr>
              <a:buNone/>
            </a:pPr>
            <a:endParaRPr lang="es-ES" dirty="0" smtClean="0"/>
          </a:p>
          <a:p>
            <a:pPr>
              <a:buNone/>
            </a:pPr>
            <a:r>
              <a:rPr lang="es-ES" dirty="0" smtClean="0"/>
              <a:t>                                                   </a:t>
            </a:r>
            <a:r>
              <a:rPr lang="es-ES" dirty="0" err="1" smtClean="0">
                <a:hlinkClick r:id="rId6" action="ppaction://hlinksldjump"/>
              </a:rPr>
              <a:t>Continue</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Climatic</a:t>
            </a:r>
            <a:r>
              <a:rPr lang="es-ES" dirty="0" smtClean="0"/>
              <a:t> </a:t>
            </a:r>
            <a:r>
              <a:rPr lang="es-ES" dirty="0" err="1" smtClean="0"/>
              <a:t>change</a:t>
            </a:r>
            <a:endParaRPr lang="es-ES" dirty="0"/>
          </a:p>
        </p:txBody>
      </p:sp>
      <p:sp>
        <p:nvSpPr>
          <p:cNvPr id="3" name="2 Marcador de contenido"/>
          <p:cNvSpPr>
            <a:spLocks noGrp="1"/>
          </p:cNvSpPr>
          <p:nvPr>
            <p:ph idx="1"/>
          </p:nvPr>
        </p:nvSpPr>
        <p:spPr/>
        <p:txBody>
          <a:bodyPr>
            <a:normAutofit/>
          </a:bodyPr>
          <a:lstStyle/>
          <a:p>
            <a:r>
              <a:rPr lang="en-US" dirty="0" smtClean="0"/>
              <a:t>In summary like we know climatology is more complex than we think. The changes observed in the past and the ones observed in the present are really interesting. </a:t>
            </a:r>
            <a:r>
              <a:rPr lang="en-US" b="1" i="1" dirty="0" smtClean="0"/>
              <a:t>Something is changing</a:t>
            </a:r>
            <a:r>
              <a:rPr lang="en-US" dirty="0" smtClean="0"/>
              <a:t>. The actual climate will change in the next years, with a higher speed owing to the human activities. There are more extreme meteorological phenomena like: hurricanes, tsunamis, earthquakes, volcanoes, intense storms and floods.  </a:t>
            </a:r>
          </a:p>
          <a:p>
            <a:endParaRPr lang="es-E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urricane-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Climatic</a:t>
            </a:r>
            <a:r>
              <a:rPr lang="es-ES" dirty="0" smtClean="0"/>
              <a:t> </a:t>
            </a:r>
            <a:r>
              <a:rPr lang="es-ES" dirty="0" err="1" smtClean="0"/>
              <a:t>Change</a:t>
            </a:r>
            <a:endParaRPr lang="es-ES" dirty="0"/>
          </a:p>
        </p:txBody>
      </p:sp>
      <p:sp>
        <p:nvSpPr>
          <p:cNvPr id="3" name="2 Marcador de contenido"/>
          <p:cNvSpPr>
            <a:spLocks noGrp="1"/>
          </p:cNvSpPr>
          <p:nvPr>
            <p:ph idx="1"/>
          </p:nvPr>
        </p:nvSpPr>
        <p:spPr>
          <a:xfrm>
            <a:off x="395536" y="1916832"/>
            <a:ext cx="8229600" cy="4389120"/>
          </a:xfrm>
        </p:spPr>
        <p:txBody>
          <a:bodyPr>
            <a:normAutofit fontScale="92500" lnSpcReduction="10000"/>
          </a:bodyPr>
          <a:lstStyle/>
          <a:p>
            <a:r>
              <a:rPr lang="en-US" dirty="0" smtClean="0"/>
              <a:t>There are many theories about climatic change. Ones say that we are going to have a progressive global warming, based on the increasing of the temperatures , the greenhouse effect caused by the increase of CO2 and the depletion of the ozone layer.  Other say that is based on the change of the submarine currents, the diminution of solar spots and the increase of precipitations in the north hemisphere. </a:t>
            </a:r>
          </a:p>
          <a:p>
            <a:r>
              <a:rPr lang="en-US" dirty="0" smtClean="0"/>
              <a:t>The </a:t>
            </a:r>
            <a:r>
              <a:rPr lang="en-US" dirty="0" err="1" smtClean="0"/>
              <a:t>scientifics</a:t>
            </a:r>
            <a:r>
              <a:rPr lang="en-US" dirty="0" smtClean="0"/>
              <a:t>  have been warned us from a long time ago, and now the governments are more interested, because the economy is being altered, and the catastrophes cause more human deaths.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Imagen" descr="Grupo-asistentes-manifestacion_TL5IMA20080420_0043_4.jpg"/>
          <p:cNvPicPr>
            <a:picLocks noChangeAspect="1"/>
          </p:cNvPicPr>
          <p:nvPr/>
        </p:nvPicPr>
        <p:blipFill>
          <a:blip r:embed="rId2" cstate="print"/>
          <a:stretch>
            <a:fillRect/>
          </a:stretch>
        </p:blipFill>
        <p:spPr>
          <a:xfrm>
            <a:off x="0" y="0"/>
            <a:ext cx="9144000" cy="3392424"/>
          </a:xfrm>
          <a:prstGeom prst="rect">
            <a:avLst/>
          </a:prstGeom>
        </p:spPr>
      </p:pic>
      <p:pic>
        <p:nvPicPr>
          <p:cNvPr id="6" name="5 Imagen" descr="manifestacion-cambio-climatico.jpg"/>
          <p:cNvPicPr>
            <a:picLocks noChangeAspect="1"/>
          </p:cNvPicPr>
          <p:nvPr/>
        </p:nvPicPr>
        <p:blipFill>
          <a:blip r:embed="rId3" cstate="print"/>
          <a:stretch>
            <a:fillRect/>
          </a:stretch>
        </p:blipFill>
        <p:spPr>
          <a:xfrm>
            <a:off x="3491880" y="2618910"/>
            <a:ext cx="5652120" cy="4239090"/>
          </a:xfrm>
          <a:prstGeom prst="rect">
            <a:avLst/>
          </a:prstGeom>
        </p:spPr>
      </p:pic>
      <p:pic>
        <p:nvPicPr>
          <p:cNvPr id="4" name="3 Marcador de contenido" descr="2432767831_b7a213516c.jpg"/>
          <p:cNvPicPr>
            <a:picLocks noGrp="1" noChangeAspect="1"/>
          </p:cNvPicPr>
          <p:nvPr>
            <p:ph idx="1"/>
          </p:nvPr>
        </p:nvPicPr>
        <p:blipFill>
          <a:blip r:embed="rId4" cstate="print"/>
          <a:stretch>
            <a:fillRect/>
          </a:stretch>
        </p:blipFill>
        <p:spPr>
          <a:xfrm>
            <a:off x="0" y="2708920"/>
            <a:ext cx="5436096" cy="4149080"/>
          </a:xfrm>
        </p:spPr>
      </p:pic>
      <p:sp>
        <p:nvSpPr>
          <p:cNvPr id="7" name="6 Rectángulo"/>
          <p:cNvSpPr/>
          <p:nvPr/>
        </p:nvSpPr>
        <p:spPr>
          <a:xfrm>
            <a:off x="6516216" y="5934670"/>
            <a:ext cx="2843808" cy="923330"/>
          </a:xfrm>
          <a:prstGeom prst="rect">
            <a:avLst/>
          </a:prstGeom>
        </p:spPr>
        <p:txBody>
          <a:bodyPr wrap="square">
            <a:spAutoFit/>
          </a:bodyPr>
          <a:lstStyle/>
          <a:p>
            <a:pPr algn="ctr"/>
            <a:r>
              <a:rPr lang="es-ES" sz="5400" dirty="0" err="1" smtClean="0">
                <a:ln w="10160">
                  <a:solidFill>
                    <a:schemeClr val="accent1"/>
                  </a:solidFill>
                  <a:prstDash val="solid"/>
                </a:ln>
                <a:solidFill>
                  <a:srgbClr val="FFFFFF"/>
                </a:solidFill>
                <a:effectLst>
                  <a:outerShdw blurRad="38100" dist="32000" dir="5400000" algn="tl">
                    <a:srgbClr val="000000">
                      <a:alpha val="30000"/>
                    </a:srgbClr>
                  </a:outerShdw>
                </a:effectLst>
                <a:hlinkClick r:id="rId5" action="ppaction://hlinksldjump"/>
              </a:rPr>
              <a:t>Return</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1143000"/>
          </a:xfrm>
        </p:spPr>
        <p:txBody>
          <a:bodyPr/>
          <a:lstStyle/>
          <a:p>
            <a:r>
              <a:rPr lang="es-ES" dirty="0" err="1" smtClean="0"/>
              <a:t>Kyoto</a:t>
            </a:r>
            <a:r>
              <a:rPr lang="es-ES" dirty="0" smtClean="0"/>
              <a:t> </a:t>
            </a:r>
            <a:r>
              <a:rPr lang="es-ES" dirty="0" err="1" smtClean="0"/>
              <a:t>Protocol</a:t>
            </a:r>
            <a:r>
              <a:rPr lang="es-ES" dirty="0" smtClean="0"/>
              <a:t> </a:t>
            </a:r>
            <a:endParaRPr lang="es-ES" dirty="0"/>
          </a:p>
        </p:txBody>
      </p:sp>
      <p:sp>
        <p:nvSpPr>
          <p:cNvPr id="3" name="2 Marcador de contenido"/>
          <p:cNvSpPr>
            <a:spLocks noGrp="1"/>
          </p:cNvSpPr>
          <p:nvPr>
            <p:ph idx="1"/>
          </p:nvPr>
        </p:nvSpPr>
        <p:spPr/>
        <p:txBody>
          <a:bodyPr/>
          <a:lstStyle/>
          <a:p>
            <a:r>
              <a:rPr lang="en-US" dirty="0" smtClean="0"/>
              <a:t>The Kyoto Protocol is a protocol to the United Nations Framework Convention on Climate Change (UNFCCC or FCCC), aimed at fighting global warming. The UNFCCC is an international environmental treaty with the goal of achieving the </a:t>
            </a:r>
            <a:r>
              <a:rPr lang="en-US" dirty="0" err="1" smtClean="0"/>
              <a:t>stabilisation</a:t>
            </a:r>
            <a:r>
              <a:rPr lang="en-US" dirty="0" smtClean="0"/>
              <a:t> </a:t>
            </a:r>
            <a:r>
              <a:rPr lang="en-US" dirty="0" smtClean="0"/>
              <a:t>of greenhouse gas concentrations in the atmosphere at a level that would prevent dangerous anthropogenic interference with the climate system.</a:t>
            </a:r>
            <a:endParaRPr lang="es-ES" dirty="0"/>
          </a:p>
        </p:txBody>
      </p:sp>
      <p:pic>
        <p:nvPicPr>
          <p:cNvPr id="1026" name="Picture 2" descr="C:\Documents and Settings\Teresa\Escritorio\CMC\logo_unfccc.gif"/>
          <p:cNvPicPr>
            <a:picLocks noChangeAspect="1" noChangeArrowheads="1"/>
          </p:cNvPicPr>
          <p:nvPr/>
        </p:nvPicPr>
        <p:blipFill>
          <a:blip r:embed="rId2" cstate="print"/>
          <a:srcRect/>
          <a:stretch>
            <a:fillRect/>
          </a:stretch>
        </p:blipFill>
        <p:spPr bwMode="auto">
          <a:xfrm>
            <a:off x="4283968" y="764704"/>
            <a:ext cx="1861921" cy="130334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Objectives</a:t>
            </a:r>
            <a:endParaRPr lang="en-US" dirty="0"/>
          </a:p>
        </p:txBody>
      </p:sp>
      <p:sp>
        <p:nvSpPr>
          <p:cNvPr id="3" name="2 Marcador de contenido"/>
          <p:cNvSpPr>
            <a:spLocks noGrp="1"/>
          </p:cNvSpPr>
          <p:nvPr>
            <p:ph idx="1"/>
          </p:nvPr>
        </p:nvSpPr>
        <p:spPr/>
        <p:txBody>
          <a:bodyPr/>
          <a:lstStyle/>
          <a:p>
            <a:r>
              <a:rPr lang="en-US" dirty="0" smtClean="0"/>
              <a:t>These are the main three objectives in </a:t>
            </a:r>
            <a:r>
              <a:rPr lang="en-US" dirty="0" err="1" smtClean="0"/>
              <a:t>kyoto’s</a:t>
            </a:r>
            <a:r>
              <a:rPr lang="en-US" smtClean="0"/>
              <a:t> </a:t>
            </a:r>
            <a:r>
              <a:rPr lang="en-US" smtClean="0"/>
              <a:t>protocol:</a:t>
            </a:r>
            <a:endParaRPr lang="en-US" dirty="0" smtClean="0"/>
          </a:p>
          <a:p>
            <a:r>
              <a:rPr lang="en-US" dirty="0" smtClean="0"/>
              <a:t>Reduction of greenhouse effect. This is the most important one, making a lot of countries reducing their emissions of greenhouse effect gases. </a:t>
            </a:r>
          </a:p>
          <a:p>
            <a:r>
              <a:rPr lang="en-US" dirty="0" smtClean="0"/>
              <a:t>Minimizing impacts on poor countries by establishing an adaptation fund for climate change.</a:t>
            </a:r>
          </a:p>
          <a:p>
            <a:r>
              <a:rPr lang="en-US" dirty="0" smtClean="0"/>
              <a:t>Accounting, reporting and reviewing in order to ensure the integrity of the Protocol.</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742</Words>
  <Application>Microsoft Office PowerPoint</Application>
  <PresentationFormat>Presentación en pantalla (4:3)</PresentationFormat>
  <Paragraphs>80</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Flujo</vt:lpstr>
      <vt:lpstr>Climatic change  </vt:lpstr>
      <vt:lpstr>Diapositiva 2</vt:lpstr>
      <vt:lpstr>Index </vt:lpstr>
      <vt:lpstr>Climatic change</vt:lpstr>
      <vt:lpstr>Diapositiva 5</vt:lpstr>
      <vt:lpstr>Climatic Change</vt:lpstr>
      <vt:lpstr>Diapositiva 7</vt:lpstr>
      <vt:lpstr>Kyoto Protocol </vt:lpstr>
      <vt:lpstr>Objectives</vt:lpstr>
      <vt:lpstr>Diapositiva 10</vt:lpstr>
      <vt:lpstr>Climatic variations</vt:lpstr>
      <vt:lpstr>Diapositiva 12</vt:lpstr>
      <vt:lpstr>Diapositiva 13</vt:lpstr>
      <vt:lpstr>Health consequences</vt:lpstr>
      <vt:lpstr>Health Consequences</vt:lpstr>
      <vt:lpstr>Health Consequences</vt:lpstr>
      <vt:lpstr>Health Consequences</vt:lpstr>
      <vt:lpstr>Health Consequences</vt:lpstr>
      <vt:lpstr>Health Consequences</vt:lpstr>
      <vt:lpstr>Health Consequences </vt:lpstr>
      <vt:lpstr>Malaria Transmission Cycle</vt:lpstr>
      <vt:lpstr>Health Consequences</vt:lpstr>
      <vt:lpstr>Health Consquences</vt:lpstr>
      <vt:lpstr>Climatic Change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Climatic change  </dc:title>
  <dc:creator>Teresa</dc:creator>
  <cp:lastModifiedBy>Paspi</cp:lastModifiedBy>
  <cp:revision>32</cp:revision>
  <dcterms:created xsi:type="dcterms:W3CDTF">2012-05-22T10:24:11Z</dcterms:created>
  <dcterms:modified xsi:type="dcterms:W3CDTF">2012-05-25T05:55:10Z</dcterms:modified>
</cp:coreProperties>
</file>