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49C8D-05ED-4B1A-93D3-C32B79CB41DA}" type="datetimeFigureOut">
              <a:rPr lang="es-ES" smtClean="0"/>
              <a:t>06/12/2016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14DA4A-9178-4ABE-B5BD-FE3E86C4D95C}"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814DA4A-9178-4ABE-B5BD-FE3E86C4D95C}" type="slidenum">
              <a:rPr lang="es-ES" smtClean="0"/>
              <a:t>33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90973E4-00AB-4DFC-8613-0AFF6BB081F0}" type="datetimeFigureOut">
              <a:rPr lang="es-ES" smtClean="0"/>
              <a:t>06/12/2016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742173-2AE3-4C6C-9406-D814CD378181}"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90973E4-00AB-4DFC-8613-0AFF6BB081F0}" type="datetimeFigureOut">
              <a:rPr lang="es-ES" smtClean="0"/>
              <a:t>06/12/2016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742173-2AE3-4C6C-9406-D814CD378181}"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90973E4-00AB-4DFC-8613-0AFF6BB081F0}" type="datetimeFigureOut">
              <a:rPr lang="es-ES" smtClean="0"/>
              <a:t>06/12/2016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742173-2AE3-4C6C-9406-D814CD378181}"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90973E4-00AB-4DFC-8613-0AFF6BB081F0}" type="datetimeFigureOut">
              <a:rPr lang="es-ES" smtClean="0"/>
              <a:t>06/12/2016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742173-2AE3-4C6C-9406-D814CD378181}"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90973E4-00AB-4DFC-8613-0AFF6BB081F0}" type="datetimeFigureOut">
              <a:rPr lang="es-ES" smtClean="0"/>
              <a:t>06/12/2016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742173-2AE3-4C6C-9406-D814CD378181}"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90973E4-00AB-4DFC-8613-0AFF6BB081F0}" type="datetimeFigureOut">
              <a:rPr lang="es-ES" smtClean="0"/>
              <a:t>06/12/2016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742173-2AE3-4C6C-9406-D814CD378181}"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90973E4-00AB-4DFC-8613-0AFF6BB081F0}" type="datetimeFigureOut">
              <a:rPr lang="es-ES" smtClean="0"/>
              <a:t>06/12/2016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4742173-2AE3-4C6C-9406-D814CD378181}"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90973E4-00AB-4DFC-8613-0AFF6BB081F0}" type="datetimeFigureOut">
              <a:rPr lang="es-ES" smtClean="0"/>
              <a:t>06/12/2016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4742173-2AE3-4C6C-9406-D814CD378181}"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90973E4-00AB-4DFC-8613-0AFF6BB081F0}" type="datetimeFigureOut">
              <a:rPr lang="es-ES" smtClean="0"/>
              <a:t>06/12/2016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4742173-2AE3-4C6C-9406-D814CD378181}"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90973E4-00AB-4DFC-8613-0AFF6BB081F0}" type="datetimeFigureOut">
              <a:rPr lang="es-ES" smtClean="0"/>
              <a:t>06/12/2016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742173-2AE3-4C6C-9406-D814CD378181}"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90973E4-00AB-4DFC-8613-0AFF6BB081F0}" type="datetimeFigureOut">
              <a:rPr lang="es-ES" smtClean="0"/>
              <a:t>06/12/2016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742173-2AE3-4C6C-9406-D814CD378181}"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0000"/>
            <a:lum/>
          </a:blip>
          <a:srcRect/>
          <a:stretch>
            <a:fillRect l="-11000" r="-1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973E4-00AB-4DFC-8613-0AFF6BB081F0}" type="datetimeFigureOut">
              <a:rPr lang="es-ES" smtClean="0"/>
              <a:t>06/12/2016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42173-2AE3-4C6C-9406-D814CD378181}"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_tradnl" dirty="0" smtClean="0"/>
              <a:t>El sistema solar</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sol</a:t>
            </a:r>
            <a:endParaRPr lang="es-ES" dirty="0"/>
          </a:p>
        </p:txBody>
      </p:sp>
      <p:pic>
        <p:nvPicPr>
          <p:cNvPr id="4" name="3 Marcador de contenido" descr="2.jpg"/>
          <p:cNvPicPr>
            <a:picLocks noGrp="1" noChangeAspect="1"/>
          </p:cNvPicPr>
          <p:nvPr>
            <p:ph idx="1"/>
          </p:nvPr>
        </p:nvPicPr>
        <p:blipFill>
          <a:blip r:embed="rId2" cstate="print"/>
          <a:stretch>
            <a:fillRect/>
          </a:stretch>
        </p:blipFill>
        <p:spPr>
          <a:xfrm>
            <a:off x="467544" y="1700808"/>
            <a:ext cx="2190750" cy="2085975"/>
          </a:xfrm>
        </p:spPr>
      </p:pic>
      <p:pic>
        <p:nvPicPr>
          <p:cNvPr id="1026" name="Picture 2" descr="Imaxe relacionada"/>
          <p:cNvPicPr>
            <a:picLocks noChangeAspect="1" noChangeArrowheads="1"/>
          </p:cNvPicPr>
          <p:nvPr/>
        </p:nvPicPr>
        <p:blipFill>
          <a:blip r:embed="rId3" cstate="print"/>
          <a:srcRect/>
          <a:stretch>
            <a:fillRect/>
          </a:stretch>
        </p:blipFill>
        <p:spPr bwMode="auto">
          <a:xfrm>
            <a:off x="2915816" y="1844824"/>
            <a:ext cx="4762500" cy="35718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Los planetas</a:t>
            </a:r>
            <a:endParaRPr lang="es-ES" dirty="0"/>
          </a:p>
        </p:txBody>
      </p:sp>
      <p:sp>
        <p:nvSpPr>
          <p:cNvPr id="3" name="2 Marcador de contenido"/>
          <p:cNvSpPr>
            <a:spLocks noGrp="1"/>
          </p:cNvSpPr>
          <p:nvPr>
            <p:ph idx="1"/>
          </p:nvPr>
        </p:nvSpPr>
        <p:spPr/>
        <p:txBody>
          <a:bodyPr/>
          <a:lstStyle/>
          <a:p>
            <a:pPr>
              <a:buNone/>
            </a:pPr>
            <a:r>
              <a:rPr lang="es-ES_tradnl" dirty="0" smtClean="0"/>
              <a:t>Girando entorno al sol hay ocho planetas que a</a:t>
            </a:r>
          </a:p>
          <a:p>
            <a:pPr>
              <a:buNone/>
            </a:pPr>
            <a:r>
              <a:rPr lang="es-ES_tradnl" dirty="0" smtClean="0"/>
              <a:t>lo largo de su trayectoria describen órbitas de</a:t>
            </a:r>
          </a:p>
          <a:p>
            <a:pPr>
              <a:buNone/>
            </a:pPr>
            <a:r>
              <a:rPr lang="es-ES_tradnl" dirty="0" smtClean="0"/>
              <a:t>forma elíptica. La distancia que los separa del</a:t>
            </a:r>
          </a:p>
          <a:p>
            <a:pPr>
              <a:buNone/>
            </a:pPr>
            <a:r>
              <a:rPr lang="es-ES_tradnl" dirty="0" smtClean="0"/>
              <a:t>astro solar es enorme, sin embargo, llevan</a:t>
            </a:r>
          </a:p>
          <a:p>
            <a:pPr>
              <a:buNone/>
            </a:pPr>
            <a:r>
              <a:rPr lang="es-ES_tradnl" dirty="0" smtClean="0"/>
              <a:t>siguiendo el mismo ciclo desde hace miles de</a:t>
            </a:r>
          </a:p>
          <a:p>
            <a:pPr>
              <a:buNone/>
            </a:pPr>
            <a:r>
              <a:rPr lang="es-ES_tradnl" dirty="0" smtClean="0"/>
              <a:t>millones de años.</a:t>
            </a:r>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Los planetas</a:t>
            </a:r>
            <a:endParaRPr lang="es-ES" dirty="0"/>
          </a:p>
        </p:txBody>
      </p:sp>
      <p:sp>
        <p:nvSpPr>
          <p:cNvPr id="3" name="2 Marcador de contenido"/>
          <p:cNvSpPr>
            <a:spLocks noGrp="1"/>
          </p:cNvSpPr>
          <p:nvPr>
            <p:ph idx="1"/>
          </p:nvPr>
        </p:nvSpPr>
        <p:spPr/>
        <p:txBody>
          <a:bodyPr>
            <a:normAutofit lnSpcReduction="10000"/>
          </a:bodyPr>
          <a:lstStyle/>
          <a:p>
            <a:pPr>
              <a:buNone/>
            </a:pPr>
            <a:r>
              <a:rPr lang="es-ES_tradnl" dirty="0" smtClean="0"/>
              <a:t>Los planetas son cuerpos celeste fríos que se</a:t>
            </a:r>
          </a:p>
          <a:p>
            <a:pPr>
              <a:buNone/>
            </a:pPr>
            <a:r>
              <a:rPr lang="es-ES_tradnl" dirty="0" smtClean="0"/>
              <a:t>mueven entorno al sol y carecen de luz propia,</a:t>
            </a:r>
          </a:p>
          <a:p>
            <a:pPr>
              <a:buNone/>
            </a:pPr>
            <a:r>
              <a:rPr lang="es-ES_tradnl" dirty="0" smtClean="0"/>
              <a:t>pero brillan porque reflejan la luz solar.</a:t>
            </a:r>
          </a:p>
          <a:p>
            <a:pPr>
              <a:buNone/>
            </a:pPr>
            <a:r>
              <a:rPr lang="es-ES_tradnl" dirty="0" smtClean="0"/>
              <a:t>existen ocho planetas que , ordenados de menor</a:t>
            </a:r>
            <a:endParaRPr lang="es-ES_tradnl" dirty="0"/>
          </a:p>
          <a:p>
            <a:pPr>
              <a:buNone/>
            </a:pPr>
            <a:r>
              <a:rPr lang="es-ES_tradnl" dirty="0" smtClean="0"/>
              <a:t>a mayor distancia del sol, son los siguientes:</a:t>
            </a:r>
          </a:p>
          <a:p>
            <a:pPr>
              <a:buNone/>
            </a:pPr>
            <a:r>
              <a:rPr lang="es-ES_tradnl" dirty="0" smtClean="0"/>
              <a:t>Mercurio, Venus, Tierra, Marte, Júpiter, Saturno,</a:t>
            </a:r>
          </a:p>
          <a:p>
            <a:pPr>
              <a:buNone/>
            </a:pPr>
            <a:r>
              <a:rPr lang="es-ES_tradnl" dirty="0" smtClean="0"/>
              <a:t>Urano y Neptuno. Se pueden englobar en dos</a:t>
            </a:r>
          </a:p>
          <a:p>
            <a:pPr>
              <a:buNone/>
            </a:pPr>
            <a:r>
              <a:rPr lang="es-ES_tradnl" dirty="0" smtClean="0"/>
              <a:t>grandes grupos.</a:t>
            </a:r>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Los planetas</a:t>
            </a:r>
            <a:endParaRPr lang="es-ES" dirty="0"/>
          </a:p>
        </p:txBody>
      </p:sp>
      <p:sp>
        <p:nvSpPr>
          <p:cNvPr id="3" name="2 Marcador de contenido"/>
          <p:cNvSpPr>
            <a:spLocks noGrp="1"/>
          </p:cNvSpPr>
          <p:nvPr>
            <p:ph idx="1"/>
          </p:nvPr>
        </p:nvSpPr>
        <p:spPr/>
        <p:txBody>
          <a:bodyPr/>
          <a:lstStyle/>
          <a:p>
            <a:pPr>
              <a:buNone/>
            </a:pPr>
            <a:r>
              <a:rPr lang="es-ES_tradnl" dirty="0" smtClean="0"/>
              <a:t>Los cuatro primeros se denominan interiores son los más pequeños en tamaño, sus materiales son rocosos y tienen pocos </a:t>
            </a:r>
            <a:r>
              <a:rPr lang="es-ES_tradnl" dirty="0" err="1" smtClean="0"/>
              <a:t>satelites</a:t>
            </a:r>
            <a:r>
              <a:rPr lang="es-ES_tradnl" dirty="0" smtClean="0"/>
              <a:t>. Son también los que tienen una temperatura más elevada, a consecuencia de su cercanía al sol.</a:t>
            </a:r>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M</a:t>
            </a:r>
            <a:r>
              <a:rPr lang="es-ES_tradnl" dirty="0" smtClean="0"/>
              <a:t>ercurio</a:t>
            </a:r>
            <a:endParaRPr lang="es-ES" dirty="0"/>
          </a:p>
        </p:txBody>
      </p:sp>
      <p:sp>
        <p:nvSpPr>
          <p:cNvPr id="3" name="2 Marcador de contenido"/>
          <p:cNvSpPr>
            <a:spLocks noGrp="1"/>
          </p:cNvSpPr>
          <p:nvPr>
            <p:ph idx="1"/>
          </p:nvPr>
        </p:nvSpPr>
        <p:spPr/>
        <p:txBody>
          <a:bodyPr/>
          <a:lstStyle/>
          <a:p>
            <a:pPr>
              <a:buNone/>
            </a:pPr>
            <a:r>
              <a:rPr lang="es-ES_tradnl" dirty="0" smtClean="0"/>
              <a:t>Es el planeta más próximo al sol: está a 58</a:t>
            </a:r>
          </a:p>
          <a:p>
            <a:pPr>
              <a:buNone/>
            </a:pPr>
            <a:r>
              <a:rPr lang="es-ES_tradnl" dirty="0" smtClean="0"/>
              <a:t>millones de km. Su velocidad orbital es la más</a:t>
            </a:r>
          </a:p>
          <a:p>
            <a:pPr>
              <a:buNone/>
            </a:pPr>
            <a:r>
              <a:rPr lang="es-ES_tradnl" dirty="0" smtClean="0"/>
              <a:t>alta, de ahí que los antiguos griegos le dieran el</a:t>
            </a:r>
          </a:p>
          <a:p>
            <a:pPr>
              <a:buNone/>
            </a:pPr>
            <a:r>
              <a:rPr lang="es-ES_tradnl" dirty="0" smtClean="0"/>
              <a:t>nombre del mensajero alado de sus dioses. Su</a:t>
            </a:r>
          </a:p>
          <a:p>
            <a:pPr>
              <a:buNone/>
            </a:pPr>
            <a:r>
              <a:rPr lang="es-ES_tradnl" dirty="0" smtClean="0"/>
              <a:t>temperatura oscila desde unos 400ºC en su cara</a:t>
            </a:r>
          </a:p>
          <a:p>
            <a:pPr>
              <a:buNone/>
            </a:pPr>
            <a:r>
              <a:rPr lang="es-ES_tradnl" dirty="0" smtClean="0"/>
              <a:t>Iluminada hasta -200ºC en las regiones oscuras.</a:t>
            </a:r>
          </a:p>
          <a:p>
            <a:pPr>
              <a:buNone/>
            </a:pPr>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M</a:t>
            </a:r>
            <a:r>
              <a:rPr lang="es-ES_tradnl" dirty="0" smtClean="0"/>
              <a:t>ercurio</a:t>
            </a:r>
            <a:endParaRPr lang="es-ES" dirty="0"/>
          </a:p>
        </p:txBody>
      </p:sp>
      <p:pic>
        <p:nvPicPr>
          <p:cNvPr id="4" name="3 Marcador de contenido" descr="3.pn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Venus</a:t>
            </a:r>
            <a:endParaRPr lang="es-ES" dirty="0"/>
          </a:p>
        </p:txBody>
      </p:sp>
      <p:sp>
        <p:nvSpPr>
          <p:cNvPr id="3" name="2 Marcador de contenido"/>
          <p:cNvSpPr>
            <a:spLocks noGrp="1"/>
          </p:cNvSpPr>
          <p:nvPr>
            <p:ph idx="1"/>
          </p:nvPr>
        </p:nvSpPr>
        <p:spPr/>
        <p:txBody>
          <a:bodyPr/>
          <a:lstStyle/>
          <a:p>
            <a:pPr>
              <a:buNone/>
            </a:pPr>
            <a:r>
              <a:rPr lang="es-ES_tradnl" dirty="0" smtClean="0"/>
              <a:t>A este planeta se le llama comúnmente el lucero del alba ya que es el que más brilla de todos. Ese brillo lo que hace particularmente atractivo, por lo que recibió el nombre de la diosa del amor de la antigua Roma. Aunque es el más próximo a la tierra, su temperatura se eleva hasta 462ºC.</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Venus</a:t>
            </a:r>
            <a:endParaRPr lang="es-ES" dirty="0"/>
          </a:p>
        </p:txBody>
      </p:sp>
      <p:pic>
        <p:nvPicPr>
          <p:cNvPr id="4" name="3 Marcador de contenido" descr="4.jpg"/>
          <p:cNvPicPr>
            <a:picLocks noGrp="1" noChangeAspect="1"/>
          </p:cNvPicPr>
          <p:nvPr>
            <p:ph idx="1"/>
          </p:nvPr>
        </p:nvPicPr>
        <p:blipFill>
          <a:blip r:embed="rId2" cstate="print"/>
          <a:stretch>
            <a:fillRect/>
          </a:stretch>
        </p:blipFill>
        <p:spPr>
          <a:xfrm>
            <a:off x="2667000" y="2434431"/>
            <a:ext cx="3810000" cy="28575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T</a:t>
            </a:r>
            <a:r>
              <a:rPr lang="es-ES_tradnl" dirty="0" smtClean="0"/>
              <a:t>ierra</a:t>
            </a:r>
            <a:endParaRPr lang="es-ES" dirty="0"/>
          </a:p>
        </p:txBody>
      </p:sp>
      <p:sp>
        <p:nvSpPr>
          <p:cNvPr id="3" name="2 Marcador de contenido"/>
          <p:cNvSpPr>
            <a:spLocks noGrp="1"/>
          </p:cNvSpPr>
          <p:nvPr>
            <p:ph idx="1"/>
          </p:nvPr>
        </p:nvSpPr>
        <p:spPr/>
        <p:txBody>
          <a:bodyPr>
            <a:normAutofit lnSpcReduction="10000"/>
          </a:bodyPr>
          <a:lstStyle/>
          <a:p>
            <a:pPr>
              <a:buNone/>
            </a:pPr>
            <a:r>
              <a:rPr lang="es-ES_tradnl" dirty="0" smtClean="0"/>
              <a:t>Este es nuestro planeta y se diferencia de los</a:t>
            </a:r>
          </a:p>
          <a:p>
            <a:pPr>
              <a:buNone/>
            </a:pPr>
            <a:r>
              <a:rPr lang="es-ES_tradnl" dirty="0" smtClean="0"/>
              <a:t>demás por que en este ese encontró vida.</a:t>
            </a:r>
          </a:p>
          <a:p>
            <a:pPr>
              <a:buNone/>
            </a:pPr>
            <a:r>
              <a:rPr lang="es-ES_tradnl" dirty="0" smtClean="0"/>
              <a:t>Su día dura 24 horas y su año dura 365 días y 6</a:t>
            </a:r>
          </a:p>
          <a:p>
            <a:pPr>
              <a:buNone/>
            </a:pPr>
            <a:r>
              <a:rPr lang="es-ES_tradnl" dirty="0" smtClean="0"/>
              <a:t>horas tiene una temperatura de 15ºC. La gran</a:t>
            </a:r>
          </a:p>
          <a:p>
            <a:pPr>
              <a:buNone/>
            </a:pPr>
            <a:r>
              <a:rPr lang="es-ES_tradnl" dirty="0" smtClean="0"/>
              <a:t>parte de le superficie terrestre está cubierta</a:t>
            </a:r>
          </a:p>
          <a:p>
            <a:pPr>
              <a:buNone/>
            </a:pPr>
            <a:r>
              <a:rPr lang="es-ES_tradnl" dirty="0" smtClean="0"/>
              <a:t>por agua. Los mares y los océanos también</a:t>
            </a:r>
          </a:p>
          <a:p>
            <a:pPr>
              <a:buNone/>
            </a:pPr>
            <a:r>
              <a:rPr lang="es-ES_tradnl" dirty="0" smtClean="0"/>
              <a:t>contribuyen a regular la temperatura del</a:t>
            </a:r>
          </a:p>
          <a:p>
            <a:pPr>
              <a:buNone/>
            </a:pPr>
            <a:r>
              <a:rPr lang="es-ES_tradnl" dirty="0" smtClean="0"/>
              <a:t>planeta. </a:t>
            </a: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Tierra</a:t>
            </a:r>
            <a:endParaRPr lang="es-ES" dirty="0"/>
          </a:p>
        </p:txBody>
      </p:sp>
      <p:pic>
        <p:nvPicPr>
          <p:cNvPr id="4" name="3 Marcador de contenido" descr="5.jpeg"/>
          <p:cNvPicPr>
            <a:picLocks noGrp="1" noChangeAspect="1"/>
          </p:cNvPicPr>
          <p:nvPr>
            <p:ph idx="1"/>
          </p:nvPr>
        </p:nvPicPr>
        <p:blipFill>
          <a:blip r:embed="rId2" cstate="print"/>
          <a:stretch>
            <a:fillRect/>
          </a:stretch>
        </p:blipFill>
        <p:spPr>
          <a:xfrm>
            <a:off x="1780657" y="1600200"/>
            <a:ext cx="5582686"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Indice</a:t>
            </a:r>
            <a:r>
              <a:rPr lang="es-ES_tradnl" dirty="0" smtClean="0"/>
              <a:t> </a:t>
            </a:r>
            <a:endParaRPr lang="es-ES" dirty="0"/>
          </a:p>
        </p:txBody>
      </p:sp>
      <p:sp>
        <p:nvSpPr>
          <p:cNvPr id="3" name="2 Marcador de contenido"/>
          <p:cNvSpPr>
            <a:spLocks noGrp="1"/>
          </p:cNvSpPr>
          <p:nvPr>
            <p:ph idx="1"/>
          </p:nvPr>
        </p:nvSpPr>
        <p:spPr/>
        <p:txBody>
          <a:bodyPr>
            <a:normAutofit fontScale="92500" lnSpcReduction="20000"/>
          </a:bodyPr>
          <a:lstStyle/>
          <a:p>
            <a:r>
              <a:rPr lang="es-ES_tradnl" dirty="0" smtClean="0"/>
              <a:t>Origen </a:t>
            </a:r>
          </a:p>
          <a:p>
            <a:r>
              <a:rPr lang="es-ES_tradnl" dirty="0" smtClean="0"/>
              <a:t>Características</a:t>
            </a:r>
          </a:p>
          <a:p>
            <a:r>
              <a:rPr lang="es-ES_tradnl" dirty="0" smtClean="0"/>
              <a:t>cuerpos en el sistema solar</a:t>
            </a:r>
          </a:p>
          <a:p>
            <a:pPr>
              <a:buNone/>
            </a:pPr>
            <a:r>
              <a:rPr lang="es-ES_tradnl" dirty="0"/>
              <a:t> </a:t>
            </a:r>
            <a:r>
              <a:rPr lang="es-ES_tradnl" dirty="0" smtClean="0"/>
              <a:t>       - El sol</a:t>
            </a:r>
          </a:p>
          <a:p>
            <a:pPr>
              <a:buNone/>
            </a:pPr>
            <a:r>
              <a:rPr lang="es-ES_tradnl" dirty="0" smtClean="0"/>
              <a:t>        - Los planetas</a:t>
            </a:r>
          </a:p>
          <a:p>
            <a:pPr>
              <a:buNone/>
            </a:pPr>
            <a:r>
              <a:rPr lang="es-ES_tradnl" dirty="0" smtClean="0"/>
              <a:t>        - Los satélites</a:t>
            </a:r>
          </a:p>
          <a:p>
            <a:pPr>
              <a:buNone/>
            </a:pPr>
            <a:r>
              <a:rPr lang="es-ES_tradnl" dirty="0" smtClean="0"/>
              <a:t>        - los cometas</a:t>
            </a:r>
          </a:p>
          <a:p>
            <a:pPr>
              <a:buNone/>
            </a:pPr>
            <a:r>
              <a:rPr lang="es-ES_tradnl" dirty="0" smtClean="0"/>
              <a:t>        - los asteroides</a:t>
            </a:r>
          </a:p>
          <a:p>
            <a:pPr>
              <a:buNone/>
            </a:pPr>
            <a:r>
              <a:rPr lang="es-ES_tradnl" dirty="0" smtClean="0"/>
              <a:t>        - los meteoros</a:t>
            </a:r>
            <a:endParaRPr lang="es-ES_tradnl" dirty="0" smtClean="0"/>
          </a:p>
          <a:p>
            <a:endParaRPr lang="es-ES_tradnl" dirty="0"/>
          </a:p>
          <a:p>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marte</a:t>
            </a:r>
            <a:endParaRPr lang="es-ES" dirty="0"/>
          </a:p>
        </p:txBody>
      </p:sp>
      <p:sp>
        <p:nvSpPr>
          <p:cNvPr id="3" name="2 Marcador de contenido"/>
          <p:cNvSpPr>
            <a:spLocks noGrp="1"/>
          </p:cNvSpPr>
          <p:nvPr>
            <p:ph idx="1"/>
          </p:nvPr>
        </p:nvSpPr>
        <p:spPr/>
        <p:txBody>
          <a:bodyPr/>
          <a:lstStyle/>
          <a:p>
            <a:pPr>
              <a:buNone/>
            </a:pPr>
            <a:r>
              <a:rPr lang="es-ES_tradnl" dirty="0" smtClean="0"/>
              <a:t> debido a su coloración rojiza, los antiguos le pusieron el nombre del dios de la guerra. Su temperaturas es muy variable, más fría que la de la tierra. Su relieve es muy accidentado, tiene enormes desfiladeros y la mayor elevación del sistema solar: monte </a:t>
            </a:r>
            <a:r>
              <a:rPr lang="es-ES_tradnl" dirty="0" err="1" smtClean="0"/>
              <a:t>Olympus</a:t>
            </a:r>
            <a:r>
              <a:rPr lang="es-ES_tradnl" dirty="0" smtClean="0"/>
              <a:t> con más de 26 km de altura. Es posible que hace varios millones de años en su superficie hubiera agua.</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Marte</a:t>
            </a:r>
            <a:endParaRPr lang="es-ES" dirty="0"/>
          </a:p>
        </p:txBody>
      </p:sp>
      <p:pic>
        <p:nvPicPr>
          <p:cNvPr id="4" name="3 Marcador de contenido" descr="6.jpg"/>
          <p:cNvPicPr>
            <a:picLocks noGrp="1" noChangeAspect="1"/>
          </p:cNvPicPr>
          <p:nvPr>
            <p:ph idx="1"/>
          </p:nvPr>
        </p:nvPicPr>
        <p:blipFill>
          <a:blip r:embed="rId2" cstate="print"/>
          <a:stretch>
            <a:fillRect/>
          </a:stretch>
        </p:blipFill>
        <p:spPr>
          <a:xfrm>
            <a:off x="2794000" y="2085181"/>
            <a:ext cx="3556000" cy="3556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Los planetas </a:t>
            </a:r>
            <a:endParaRPr lang="es-ES" dirty="0"/>
          </a:p>
        </p:txBody>
      </p:sp>
      <p:sp>
        <p:nvSpPr>
          <p:cNvPr id="3" name="2 Marcador de contenido"/>
          <p:cNvSpPr>
            <a:spLocks noGrp="1"/>
          </p:cNvSpPr>
          <p:nvPr>
            <p:ph idx="1"/>
          </p:nvPr>
        </p:nvSpPr>
        <p:spPr/>
        <p:txBody>
          <a:bodyPr/>
          <a:lstStyle/>
          <a:p>
            <a:pPr>
              <a:buNone/>
            </a:pPr>
            <a:r>
              <a:rPr lang="es-ES_tradnl" dirty="0" smtClean="0"/>
              <a:t>Por su parte Júpiter, Saturno, Urano y Neptuno son los llamados planetas exteriores. Tienen un tamaño mayor que los anteriores . En ellos predomina el componente gaseoso y poseen muchos satélites</a:t>
            </a:r>
            <a:r>
              <a:rPr lang="es-ES_tradnl" dirty="0"/>
              <a:t>.</a:t>
            </a:r>
            <a:r>
              <a:rPr lang="es-ES_tradnl" dirty="0" smtClean="0"/>
              <a:t> Debido a su lejanía, las temperaturas son muy bajas.</a:t>
            </a: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júpiter</a:t>
            </a:r>
            <a:endParaRPr lang="es-ES" dirty="0"/>
          </a:p>
        </p:txBody>
      </p:sp>
      <p:sp>
        <p:nvSpPr>
          <p:cNvPr id="3" name="2 Marcador de contenido"/>
          <p:cNvSpPr>
            <a:spLocks noGrp="1"/>
          </p:cNvSpPr>
          <p:nvPr>
            <p:ph idx="1"/>
          </p:nvPr>
        </p:nvSpPr>
        <p:spPr/>
        <p:txBody>
          <a:bodyPr>
            <a:normAutofit fontScale="92500" lnSpcReduction="20000"/>
          </a:bodyPr>
          <a:lstStyle/>
          <a:p>
            <a:pPr>
              <a:buNone/>
            </a:pPr>
            <a:r>
              <a:rPr lang="es-ES_tradnl" dirty="0" smtClean="0"/>
              <a:t>Además de ser el planeta de mayor tamaño del</a:t>
            </a:r>
          </a:p>
          <a:p>
            <a:pPr>
              <a:buNone/>
            </a:pPr>
            <a:r>
              <a:rPr lang="es-ES_tradnl" dirty="0" smtClean="0"/>
              <a:t>sistema solar, visto desde la tierra </a:t>
            </a:r>
            <a:r>
              <a:rPr lang="es-ES_tradnl" dirty="0" err="1" smtClean="0"/>
              <a:t>júpiter</a:t>
            </a:r>
            <a:r>
              <a:rPr lang="es-ES_tradnl" dirty="0" smtClean="0"/>
              <a:t> es el más</a:t>
            </a:r>
          </a:p>
          <a:p>
            <a:pPr>
              <a:buNone/>
            </a:pPr>
            <a:r>
              <a:rPr lang="es-ES_tradnl" dirty="0" smtClean="0"/>
              <a:t>luminoso después de </a:t>
            </a:r>
            <a:r>
              <a:rPr lang="es-ES_tradnl" dirty="0" err="1" smtClean="0"/>
              <a:t>venus</a:t>
            </a:r>
            <a:r>
              <a:rPr lang="es-ES_tradnl" dirty="0" smtClean="0"/>
              <a:t>. Por eso recibió el</a:t>
            </a:r>
          </a:p>
          <a:p>
            <a:pPr>
              <a:buNone/>
            </a:pPr>
            <a:r>
              <a:rPr lang="es-ES_tradnl" dirty="0" smtClean="0"/>
              <a:t>nombre del dios supremo de la antigua Roma. Es</a:t>
            </a:r>
          </a:p>
          <a:p>
            <a:pPr>
              <a:buNone/>
            </a:pPr>
            <a:r>
              <a:rPr lang="es-ES_tradnl" dirty="0" smtClean="0"/>
              <a:t>1300 veces más voluminoso que la tierra lo que</a:t>
            </a:r>
          </a:p>
          <a:p>
            <a:pPr>
              <a:buNone/>
            </a:pPr>
            <a:r>
              <a:rPr lang="es-ES_tradnl" dirty="0" smtClean="0"/>
              <a:t>significa que en su interior </a:t>
            </a:r>
            <a:r>
              <a:rPr lang="es-ES_tradnl" dirty="0" err="1" smtClean="0"/>
              <a:t>tendrtian</a:t>
            </a:r>
            <a:r>
              <a:rPr lang="es-ES_tradnl" dirty="0" smtClean="0"/>
              <a:t> cabida todos</a:t>
            </a:r>
          </a:p>
          <a:p>
            <a:pPr>
              <a:buNone/>
            </a:pPr>
            <a:r>
              <a:rPr lang="es-ES_tradnl" dirty="0" smtClean="0"/>
              <a:t>los </a:t>
            </a:r>
            <a:r>
              <a:rPr lang="es-ES_tradnl" dirty="0" err="1" smtClean="0"/>
              <a:t>demas</a:t>
            </a:r>
            <a:r>
              <a:rPr lang="es-ES_tradnl" dirty="0" smtClean="0"/>
              <a:t> planetas. Tiene una composición</a:t>
            </a:r>
          </a:p>
          <a:p>
            <a:pPr>
              <a:buNone/>
            </a:pPr>
            <a:r>
              <a:rPr lang="es-ES_tradnl" dirty="0" smtClean="0"/>
              <a:t>gaseosa, su atmosfera es muy turbulenta y en su</a:t>
            </a:r>
          </a:p>
          <a:p>
            <a:pPr>
              <a:buNone/>
            </a:pPr>
            <a:r>
              <a:rPr lang="es-ES_tradnl" dirty="0" smtClean="0"/>
              <a:t>superficie existe una intensa actividad </a:t>
            </a:r>
            <a:r>
              <a:rPr lang="es-ES_tradnl" dirty="0" err="1" smtClean="0"/>
              <a:t>volcanica</a:t>
            </a:r>
            <a:r>
              <a:rPr lang="es-ES_tradnl" dirty="0"/>
              <a:t>.</a:t>
            </a:r>
            <a:endParaRPr lang="es-E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jupiter</a:t>
            </a:r>
            <a:endParaRPr lang="es-ES" dirty="0"/>
          </a:p>
        </p:txBody>
      </p:sp>
      <p:pic>
        <p:nvPicPr>
          <p:cNvPr id="4" name="3 Marcador de contenido" descr="7.jpg"/>
          <p:cNvPicPr>
            <a:picLocks noGrp="1" noChangeAspect="1"/>
          </p:cNvPicPr>
          <p:nvPr>
            <p:ph idx="1"/>
          </p:nvPr>
        </p:nvPicPr>
        <p:blipFill>
          <a:blip r:embed="rId2" cstate="print"/>
          <a:stretch>
            <a:fillRect/>
          </a:stretch>
        </p:blipFill>
        <p:spPr>
          <a:xfrm>
            <a:off x="2689412" y="2088169"/>
            <a:ext cx="3765176" cy="3550024"/>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Saturno</a:t>
            </a:r>
            <a:endParaRPr lang="es-ES" dirty="0"/>
          </a:p>
        </p:txBody>
      </p:sp>
      <p:sp>
        <p:nvSpPr>
          <p:cNvPr id="3" name="2 Marcador de contenido"/>
          <p:cNvSpPr>
            <a:spLocks noGrp="1"/>
          </p:cNvSpPr>
          <p:nvPr>
            <p:ph idx="1"/>
          </p:nvPr>
        </p:nvSpPr>
        <p:spPr/>
        <p:txBody>
          <a:bodyPr/>
          <a:lstStyle/>
          <a:p>
            <a:pPr>
              <a:buNone/>
            </a:pPr>
            <a:r>
              <a:rPr lang="es-ES_tradnl" dirty="0" smtClean="0"/>
              <a:t>Su mayor característica son los anillos formados</a:t>
            </a:r>
          </a:p>
          <a:p>
            <a:pPr>
              <a:buNone/>
            </a:pPr>
            <a:r>
              <a:rPr lang="es-ES_tradnl" dirty="0" smtClean="0"/>
              <a:t>por cachos de roca y hielo.</a:t>
            </a:r>
          </a:p>
          <a:p>
            <a:pPr>
              <a:buNone/>
            </a:pPr>
            <a:r>
              <a:rPr lang="es-ES_tradnl" dirty="0" smtClean="0"/>
              <a:t>Actualmente tiene 62 satélites. </a:t>
            </a:r>
          </a:p>
          <a:p>
            <a:pPr>
              <a:buNone/>
            </a:pPr>
            <a:r>
              <a:rPr lang="es-ES_tradnl" dirty="0"/>
              <a:t>S</a:t>
            </a:r>
            <a:r>
              <a:rPr lang="es-ES_tradnl" dirty="0" smtClean="0"/>
              <a:t>u atmósfera está compuesta por hidrógeno y</a:t>
            </a:r>
          </a:p>
          <a:p>
            <a:pPr>
              <a:buNone/>
            </a:pPr>
            <a:r>
              <a:rPr lang="es-ES_tradnl" dirty="0" smtClean="0"/>
              <a:t>helio.</a:t>
            </a:r>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Saturno</a:t>
            </a:r>
            <a:endParaRPr lang="es-ES" dirty="0"/>
          </a:p>
        </p:txBody>
      </p:sp>
      <p:pic>
        <p:nvPicPr>
          <p:cNvPr id="4" name="3 Marcador de contenido" descr="11.jpg"/>
          <p:cNvPicPr>
            <a:picLocks noGrp="1" noChangeAspect="1"/>
          </p:cNvPicPr>
          <p:nvPr>
            <p:ph idx="1"/>
          </p:nvPr>
        </p:nvPicPr>
        <p:blipFill>
          <a:blip r:embed="rId2" cstate="print"/>
          <a:stretch>
            <a:fillRect/>
          </a:stretch>
        </p:blipFill>
        <p:spPr>
          <a:xfrm>
            <a:off x="539552" y="1628800"/>
            <a:ext cx="2705100" cy="1695450"/>
          </a:xfrm>
        </p:spPr>
      </p:pic>
      <p:pic>
        <p:nvPicPr>
          <p:cNvPr id="23554" name="Picture 2" descr="C:\Users\Usuario\Desktop\12.jpg"/>
          <p:cNvPicPr>
            <a:picLocks noChangeAspect="1" noChangeArrowheads="1"/>
          </p:cNvPicPr>
          <p:nvPr/>
        </p:nvPicPr>
        <p:blipFill>
          <a:blip r:embed="rId3" cstate="print"/>
          <a:srcRect/>
          <a:stretch>
            <a:fillRect/>
          </a:stretch>
        </p:blipFill>
        <p:spPr bwMode="auto">
          <a:xfrm>
            <a:off x="3347864" y="2348880"/>
            <a:ext cx="5616624" cy="309634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urano</a:t>
            </a:r>
            <a:endParaRPr lang="es-ES" dirty="0"/>
          </a:p>
        </p:txBody>
      </p:sp>
      <p:sp>
        <p:nvSpPr>
          <p:cNvPr id="3" name="2 Marcador de contenido"/>
          <p:cNvSpPr>
            <a:spLocks noGrp="1"/>
          </p:cNvSpPr>
          <p:nvPr>
            <p:ph idx="1"/>
          </p:nvPr>
        </p:nvSpPr>
        <p:spPr/>
        <p:txBody>
          <a:bodyPr/>
          <a:lstStyle/>
          <a:p>
            <a:pPr>
              <a:buNone/>
            </a:pPr>
            <a:r>
              <a:rPr lang="es-ES_tradnl" dirty="0" smtClean="0"/>
              <a:t>Aparentemente es uno de los planetas más tranquilos que existen. Su composición también es gaseosa. Debido  a su lejanía del sol es muy frío. Su característica más notable es que su eje de rotación está inclinado 90º sobre el plano de su órbita.</a:t>
            </a:r>
            <a:endParaRPr lang="es-E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Urano</a:t>
            </a:r>
            <a:endParaRPr lang="es-ES" dirty="0"/>
          </a:p>
        </p:txBody>
      </p:sp>
      <p:pic>
        <p:nvPicPr>
          <p:cNvPr id="6" name="5 Marcador de contenido" descr="14.jpg"/>
          <p:cNvPicPr>
            <a:picLocks noGrp="1" noChangeAspect="1"/>
          </p:cNvPicPr>
          <p:nvPr>
            <p:ph idx="1"/>
          </p:nvPr>
        </p:nvPicPr>
        <p:blipFill>
          <a:blip r:embed="rId2" cstate="print"/>
          <a:stretch>
            <a:fillRect/>
          </a:stretch>
        </p:blipFill>
        <p:spPr>
          <a:xfrm>
            <a:off x="395536" y="1484784"/>
            <a:ext cx="3240360" cy="3083024"/>
          </a:xfrm>
        </p:spPr>
      </p:pic>
      <p:sp>
        <p:nvSpPr>
          <p:cNvPr id="26626" name="AutoShape 2" descr="Resultado de imaxes para ur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6628" name="AutoShape 4" descr="Resultado de imaxes para ur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6630" name="AutoShape 6" descr="Resultado de imaxes para ur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6631" name="Picture 7" descr="C:\Users\Usuario\Desktop\15.jpg"/>
          <p:cNvPicPr>
            <a:picLocks noChangeAspect="1" noChangeArrowheads="1"/>
          </p:cNvPicPr>
          <p:nvPr/>
        </p:nvPicPr>
        <p:blipFill>
          <a:blip r:embed="rId3" cstate="print"/>
          <a:srcRect/>
          <a:stretch>
            <a:fillRect/>
          </a:stretch>
        </p:blipFill>
        <p:spPr bwMode="auto">
          <a:xfrm>
            <a:off x="4067944" y="2060848"/>
            <a:ext cx="4176464" cy="367240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Neptuno</a:t>
            </a:r>
            <a:endParaRPr lang="es-ES" dirty="0"/>
          </a:p>
        </p:txBody>
      </p:sp>
      <p:sp>
        <p:nvSpPr>
          <p:cNvPr id="3" name="2 Marcador de contenido"/>
          <p:cNvSpPr>
            <a:spLocks noGrp="1"/>
          </p:cNvSpPr>
          <p:nvPr>
            <p:ph idx="1"/>
          </p:nvPr>
        </p:nvSpPr>
        <p:spPr/>
        <p:txBody>
          <a:bodyPr/>
          <a:lstStyle/>
          <a:p>
            <a:pPr>
              <a:buNone/>
            </a:pPr>
            <a:r>
              <a:rPr lang="es-ES_tradnl" dirty="0" smtClean="0"/>
              <a:t>En la superficie de </a:t>
            </a:r>
            <a:r>
              <a:rPr lang="es-ES_tradnl" dirty="0" err="1" smtClean="0"/>
              <a:t>neptuno</a:t>
            </a:r>
            <a:r>
              <a:rPr lang="es-ES_tradnl" dirty="0" smtClean="0"/>
              <a:t> tienen lugar enormes tormentas, provocadas por huracanes que superan los 2000km/h de velocidad. Neptuno está envuelto por una espesa capa gaseosa compuesta principalmente de hidrógeno y helio, con pequeñas cantidades de metano y amoniaco. El metano es el responsable del característico color azul marino del planeta.</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origen</a:t>
            </a:r>
            <a:endParaRPr lang="es-ES" dirty="0"/>
          </a:p>
        </p:txBody>
      </p:sp>
      <p:sp>
        <p:nvSpPr>
          <p:cNvPr id="3" name="2 Marcador de contenido"/>
          <p:cNvSpPr>
            <a:spLocks noGrp="1"/>
          </p:cNvSpPr>
          <p:nvPr>
            <p:ph idx="1"/>
          </p:nvPr>
        </p:nvSpPr>
        <p:spPr/>
        <p:txBody>
          <a:bodyPr>
            <a:normAutofit fontScale="85000" lnSpcReduction="20000"/>
          </a:bodyPr>
          <a:lstStyle/>
          <a:p>
            <a:pPr algn="just">
              <a:buNone/>
            </a:pPr>
            <a:r>
              <a:rPr lang="es-ES_tradnl" dirty="0" smtClean="0"/>
              <a:t>El sistema solar surgió hace unos 4.500 millones</a:t>
            </a:r>
          </a:p>
          <a:p>
            <a:pPr algn="just">
              <a:buNone/>
            </a:pPr>
            <a:r>
              <a:rPr lang="es-ES_tradnl" dirty="0" smtClean="0"/>
              <a:t>de años comenzó como una gran nube de gas en</a:t>
            </a:r>
          </a:p>
          <a:p>
            <a:pPr algn="just">
              <a:buNone/>
            </a:pPr>
            <a:r>
              <a:rPr lang="es-ES_tradnl" dirty="0" smtClean="0"/>
              <a:t>rotación que contenía en su núcleo central</a:t>
            </a:r>
          </a:p>
          <a:p>
            <a:pPr algn="just">
              <a:buNone/>
            </a:pPr>
            <a:r>
              <a:rPr lang="es-ES_tradnl" dirty="0" smtClean="0"/>
              <a:t>Partículas de roca y de hielo más densas. Al</a:t>
            </a:r>
          </a:p>
          <a:p>
            <a:pPr algn="just">
              <a:buNone/>
            </a:pPr>
            <a:r>
              <a:rPr lang="es-ES_tradnl" dirty="0" smtClean="0"/>
              <a:t>girar, esta gran masa gaseosa fue aumentando</a:t>
            </a:r>
          </a:p>
          <a:p>
            <a:pPr algn="just">
              <a:buNone/>
            </a:pPr>
            <a:r>
              <a:rPr lang="es-ES_tradnl" dirty="0" smtClean="0"/>
              <a:t>de densidad y de temperatura. La gravedad</a:t>
            </a:r>
          </a:p>
          <a:p>
            <a:pPr algn="just">
              <a:buNone/>
            </a:pPr>
            <a:r>
              <a:rPr lang="es-ES_tradnl" dirty="0" smtClean="0"/>
              <a:t>provocó el colapso de la nube. Cuando los gases</a:t>
            </a:r>
          </a:p>
          <a:p>
            <a:pPr algn="just">
              <a:buNone/>
            </a:pPr>
            <a:r>
              <a:rPr lang="es-ES_tradnl" dirty="0" smtClean="0"/>
              <a:t>superaron los 11 millones de </a:t>
            </a:r>
            <a:r>
              <a:rPr lang="es-ES_tradnl" dirty="0" err="1" smtClean="0"/>
              <a:t>Kelvis</a:t>
            </a:r>
            <a:r>
              <a:rPr lang="es-ES_tradnl" dirty="0" smtClean="0"/>
              <a:t>, se formó el sol, una</a:t>
            </a:r>
          </a:p>
          <a:p>
            <a:pPr algn="just">
              <a:buNone/>
            </a:pPr>
            <a:r>
              <a:rPr lang="es-ES_tradnl" dirty="0" smtClean="0"/>
              <a:t>estrella con luz propia que comenzó a brillar. De esta</a:t>
            </a:r>
          </a:p>
          <a:p>
            <a:pPr algn="just">
              <a:buNone/>
            </a:pPr>
            <a:r>
              <a:rPr lang="es-ES_tradnl" dirty="0" smtClean="0"/>
              <a:t>forma se derritió el hielo de la región interior. </a:t>
            </a:r>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neptuno</a:t>
            </a:r>
            <a:endParaRPr lang="es-ES" dirty="0"/>
          </a:p>
        </p:txBody>
      </p:sp>
      <p:pic>
        <p:nvPicPr>
          <p:cNvPr id="4" name="3 Marcador de contenido" descr="13.jpg"/>
          <p:cNvPicPr>
            <a:picLocks noGrp="1" noChangeAspect="1"/>
          </p:cNvPicPr>
          <p:nvPr>
            <p:ph idx="1"/>
          </p:nvPr>
        </p:nvPicPr>
        <p:blipFill>
          <a:blip r:embed="rId2" cstate="print"/>
          <a:stretch>
            <a:fillRect/>
          </a:stretch>
        </p:blipFill>
        <p:spPr>
          <a:xfrm>
            <a:off x="2304700" y="1600200"/>
            <a:ext cx="4534600" cy="45259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Planetas enanos</a:t>
            </a:r>
            <a:endParaRPr lang="es-ES" dirty="0"/>
          </a:p>
        </p:txBody>
      </p:sp>
      <p:sp>
        <p:nvSpPr>
          <p:cNvPr id="3" name="2 Marcador de contenido"/>
          <p:cNvSpPr>
            <a:spLocks noGrp="1"/>
          </p:cNvSpPr>
          <p:nvPr>
            <p:ph idx="1"/>
          </p:nvPr>
        </p:nvSpPr>
        <p:spPr/>
        <p:txBody>
          <a:bodyPr/>
          <a:lstStyle/>
          <a:p>
            <a:pPr>
              <a:buNone/>
            </a:pPr>
            <a:r>
              <a:rPr lang="es-ES_tradnl" dirty="0" smtClean="0"/>
              <a:t>También hay planetas enanos como</a:t>
            </a:r>
          </a:p>
          <a:p>
            <a:pPr>
              <a:buFontTx/>
              <a:buChar char="-"/>
            </a:pPr>
            <a:r>
              <a:rPr lang="es-ES_tradnl" dirty="0" smtClean="0"/>
              <a:t>Ceres </a:t>
            </a:r>
          </a:p>
          <a:p>
            <a:pPr>
              <a:buFontTx/>
              <a:buChar char="-"/>
            </a:pPr>
            <a:r>
              <a:rPr lang="es-ES_tradnl" dirty="0" smtClean="0"/>
              <a:t>Plutón</a:t>
            </a:r>
          </a:p>
          <a:p>
            <a:pPr>
              <a:buFontTx/>
              <a:buChar char="-"/>
            </a:pPr>
            <a:r>
              <a:rPr lang="es-ES_tradnl" dirty="0" err="1" smtClean="0"/>
              <a:t>Éride</a:t>
            </a:r>
            <a:r>
              <a:rPr lang="es-ES_tradnl" dirty="0" smtClean="0"/>
              <a:t> o </a:t>
            </a:r>
            <a:r>
              <a:rPr lang="es-ES_tradnl" dirty="0" err="1"/>
              <a:t>E</a:t>
            </a:r>
            <a:r>
              <a:rPr lang="es-ES_tradnl" dirty="0" err="1" smtClean="0"/>
              <a:t>ris</a:t>
            </a:r>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ceres</a:t>
            </a:r>
            <a:endParaRPr lang="es-ES" dirty="0"/>
          </a:p>
        </p:txBody>
      </p:sp>
      <p:pic>
        <p:nvPicPr>
          <p:cNvPr id="4" name="3 Marcador de contenido" descr="21.jpg"/>
          <p:cNvPicPr>
            <a:picLocks noGrp="1" noChangeAspect="1"/>
          </p:cNvPicPr>
          <p:nvPr>
            <p:ph idx="1"/>
          </p:nvPr>
        </p:nvPicPr>
        <p:blipFill>
          <a:blip r:embed="rId2" cstate="print"/>
          <a:stretch>
            <a:fillRect/>
          </a:stretch>
        </p:blipFill>
        <p:spPr>
          <a:xfrm>
            <a:off x="625809" y="1600200"/>
            <a:ext cx="7892382" cy="45259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plutón</a:t>
            </a:r>
            <a:endParaRPr lang="es-ES" dirty="0"/>
          </a:p>
        </p:txBody>
      </p:sp>
      <p:pic>
        <p:nvPicPr>
          <p:cNvPr id="4" name="3 Marcador de contenido" descr="22.jpg"/>
          <p:cNvPicPr>
            <a:picLocks noGrp="1" noChangeAspect="1"/>
          </p:cNvPicPr>
          <p:nvPr>
            <p:ph idx="1"/>
          </p:nvPr>
        </p:nvPicPr>
        <p:blipFill>
          <a:blip r:embed="rId3" cstate="print"/>
          <a:stretch>
            <a:fillRect/>
          </a:stretch>
        </p:blipFill>
        <p:spPr>
          <a:xfrm>
            <a:off x="1979712" y="1412776"/>
            <a:ext cx="5544616" cy="4824536"/>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eris</a:t>
            </a:r>
            <a:endParaRPr lang="es-ES" dirty="0"/>
          </a:p>
        </p:txBody>
      </p:sp>
      <p:pic>
        <p:nvPicPr>
          <p:cNvPr id="4" name="3 Marcador de contenido" descr="23.jpg"/>
          <p:cNvPicPr>
            <a:picLocks noGrp="1" noChangeAspect="1"/>
          </p:cNvPicPr>
          <p:nvPr>
            <p:ph idx="1"/>
          </p:nvPr>
        </p:nvPicPr>
        <p:blipFill>
          <a:blip r:embed="rId2" cstate="print"/>
          <a:stretch>
            <a:fillRect/>
          </a:stretch>
        </p:blipFill>
        <p:spPr>
          <a:xfrm>
            <a:off x="457200" y="1681480"/>
            <a:ext cx="8229600" cy="436340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Los </a:t>
            </a:r>
            <a:r>
              <a:rPr lang="es-ES_tradnl" dirty="0" err="1" smtClean="0"/>
              <a:t>satelites</a:t>
            </a:r>
            <a:endParaRPr lang="es-ES" dirty="0"/>
          </a:p>
        </p:txBody>
      </p:sp>
      <p:sp>
        <p:nvSpPr>
          <p:cNvPr id="3" name="2 Marcador de contenido"/>
          <p:cNvSpPr>
            <a:spLocks noGrp="1"/>
          </p:cNvSpPr>
          <p:nvPr>
            <p:ph idx="1"/>
          </p:nvPr>
        </p:nvSpPr>
        <p:spPr/>
        <p:txBody>
          <a:bodyPr/>
          <a:lstStyle/>
          <a:p>
            <a:pPr>
              <a:buNone/>
            </a:pPr>
            <a:r>
              <a:rPr lang="es-ES_tradnl" dirty="0" smtClean="0"/>
              <a:t>Son cuerpos celestes que giran alrededor de un</a:t>
            </a:r>
          </a:p>
          <a:p>
            <a:pPr>
              <a:buNone/>
            </a:pPr>
            <a:r>
              <a:rPr lang="es-ES_tradnl" dirty="0" smtClean="0"/>
              <a:t>planeta  y pueden ser naturales o artificiales, el</a:t>
            </a:r>
          </a:p>
          <a:p>
            <a:pPr>
              <a:buNone/>
            </a:pPr>
            <a:r>
              <a:rPr lang="es-ES_tradnl" dirty="0" smtClean="0"/>
              <a:t>nuestro es la luna.</a:t>
            </a:r>
          </a:p>
          <a:p>
            <a:pPr>
              <a:buNone/>
            </a:pPr>
            <a:r>
              <a:rPr lang="es-ES_tradnl" dirty="0" smtClean="0"/>
              <a:t>Es uno de los </a:t>
            </a:r>
            <a:r>
              <a:rPr lang="es-ES_tradnl" dirty="0" err="1" smtClean="0"/>
              <a:t>satelites</a:t>
            </a:r>
            <a:r>
              <a:rPr lang="es-ES_tradnl" dirty="0" smtClean="0"/>
              <a:t> mas pequeños. Tiene</a:t>
            </a:r>
          </a:p>
          <a:p>
            <a:pPr>
              <a:buNone/>
            </a:pPr>
            <a:r>
              <a:rPr lang="es-ES_tradnl" dirty="0" smtClean="0"/>
              <a:t>unos 4500 millones de </a:t>
            </a:r>
            <a:r>
              <a:rPr lang="es-ES_tradnl" dirty="0" err="1" smtClean="0"/>
              <a:t>años.su</a:t>
            </a:r>
            <a:r>
              <a:rPr lang="es-ES_tradnl" dirty="0" smtClean="0"/>
              <a:t> gravedad es</a:t>
            </a:r>
          </a:p>
          <a:p>
            <a:pPr>
              <a:buNone/>
            </a:pPr>
            <a:r>
              <a:rPr lang="es-ES_tradnl" dirty="0" smtClean="0"/>
              <a:t>inferior a la de la tierra. Solo se puede </a:t>
            </a:r>
            <a:r>
              <a:rPr lang="es-ES_tradnl" dirty="0" err="1" smtClean="0"/>
              <a:t>veruna</a:t>
            </a:r>
            <a:r>
              <a:rPr lang="es-ES_tradnl" dirty="0" smtClean="0"/>
              <a:t> de</a:t>
            </a:r>
          </a:p>
          <a:p>
            <a:pPr>
              <a:buNone/>
            </a:pPr>
            <a:r>
              <a:rPr lang="es-ES_tradnl" dirty="0" smtClean="0"/>
              <a:t>las cara, la otra permanece oculta.</a:t>
            </a:r>
          </a:p>
          <a:p>
            <a:pPr>
              <a:buNone/>
            </a:pPr>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La luna</a:t>
            </a:r>
            <a:endParaRPr lang="es-ES" dirty="0"/>
          </a:p>
        </p:txBody>
      </p:sp>
      <p:pic>
        <p:nvPicPr>
          <p:cNvPr id="4" name="3 Marcador de contenido" descr="25.jpg"/>
          <p:cNvPicPr>
            <a:picLocks noGrp="1" noChangeAspect="1"/>
          </p:cNvPicPr>
          <p:nvPr>
            <p:ph idx="1"/>
          </p:nvPr>
        </p:nvPicPr>
        <p:blipFill>
          <a:blip r:embed="rId2" cstate="print"/>
          <a:stretch>
            <a:fillRect/>
          </a:stretch>
        </p:blipFill>
        <p:spPr>
          <a:xfrm>
            <a:off x="2771800" y="2060848"/>
            <a:ext cx="3528392" cy="3312367"/>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Los cometas</a:t>
            </a:r>
            <a:endParaRPr lang="es-ES" dirty="0"/>
          </a:p>
        </p:txBody>
      </p:sp>
      <p:sp>
        <p:nvSpPr>
          <p:cNvPr id="3" name="2 Marcador de contenido"/>
          <p:cNvSpPr>
            <a:spLocks noGrp="1"/>
          </p:cNvSpPr>
          <p:nvPr>
            <p:ph idx="1"/>
          </p:nvPr>
        </p:nvSpPr>
        <p:spPr/>
        <p:txBody>
          <a:bodyPr/>
          <a:lstStyle/>
          <a:p>
            <a:pPr>
              <a:buNone/>
            </a:pPr>
            <a:r>
              <a:rPr lang="es-ES_tradnl" dirty="0" smtClean="0"/>
              <a:t>Son cuerpos de estructura compacta</a:t>
            </a:r>
          </a:p>
          <a:p>
            <a:pPr>
              <a:buNone/>
            </a:pPr>
            <a:r>
              <a:rPr lang="es-ES_tradnl" dirty="0" smtClean="0"/>
              <a:t>compuestos  por gases congelados y partículas</a:t>
            </a:r>
          </a:p>
          <a:p>
            <a:pPr>
              <a:buNone/>
            </a:pPr>
            <a:r>
              <a:rPr lang="es-ES_tradnl" dirty="0" smtClean="0"/>
              <a:t>de polvo.</a:t>
            </a:r>
          </a:p>
          <a:p>
            <a:pPr>
              <a:buNone/>
            </a:pPr>
            <a:endParaRPr lang="es-ES" dirty="0"/>
          </a:p>
        </p:txBody>
      </p:sp>
      <p:pic>
        <p:nvPicPr>
          <p:cNvPr id="44034" name="Picture 2" descr="C:\Users\Usuario\Desktop\31.jpg"/>
          <p:cNvPicPr>
            <a:picLocks noChangeAspect="1" noChangeArrowheads="1"/>
          </p:cNvPicPr>
          <p:nvPr/>
        </p:nvPicPr>
        <p:blipFill>
          <a:blip r:embed="rId2" cstate="print"/>
          <a:srcRect/>
          <a:stretch>
            <a:fillRect/>
          </a:stretch>
        </p:blipFill>
        <p:spPr bwMode="auto">
          <a:xfrm>
            <a:off x="2339752" y="3573016"/>
            <a:ext cx="3672408" cy="217626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Los asteroides</a:t>
            </a:r>
            <a:endParaRPr lang="es-ES" dirty="0"/>
          </a:p>
        </p:txBody>
      </p:sp>
      <p:sp>
        <p:nvSpPr>
          <p:cNvPr id="3" name="2 Marcador de contenido"/>
          <p:cNvSpPr>
            <a:spLocks noGrp="1"/>
          </p:cNvSpPr>
          <p:nvPr>
            <p:ph idx="1"/>
          </p:nvPr>
        </p:nvSpPr>
        <p:spPr/>
        <p:txBody>
          <a:bodyPr/>
          <a:lstStyle/>
          <a:p>
            <a:pPr>
              <a:buNone/>
            </a:pPr>
            <a:r>
              <a:rPr lang="es-ES_tradnl" dirty="0" smtClean="0"/>
              <a:t>Pequeñas esferas rocosas irregulares y sin</a:t>
            </a:r>
          </a:p>
          <a:p>
            <a:pPr>
              <a:buNone/>
            </a:pPr>
            <a:r>
              <a:rPr lang="es-ES_tradnl" dirty="0" smtClean="0"/>
              <a:t>atmósfera.</a:t>
            </a:r>
          </a:p>
          <a:p>
            <a:pPr>
              <a:buNone/>
            </a:pPr>
            <a:endParaRPr lang="es-ES" dirty="0"/>
          </a:p>
        </p:txBody>
      </p:sp>
      <p:pic>
        <p:nvPicPr>
          <p:cNvPr id="45058" name="Picture 2" descr="C:\Users\Usuario\Desktop\26.jpg"/>
          <p:cNvPicPr>
            <a:picLocks noChangeAspect="1" noChangeArrowheads="1"/>
          </p:cNvPicPr>
          <p:nvPr/>
        </p:nvPicPr>
        <p:blipFill>
          <a:blip r:embed="rId2" cstate="print"/>
          <a:srcRect/>
          <a:stretch>
            <a:fillRect/>
          </a:stretch>
        </p:blipFill>
        <p:spPr bwMode="auto">
          <a:xfrm>
            <a:off x="611560" y="3284983"/>
            <a:ext cx="3240360" cy="2075675"/>
          </a:xfrm>
          <a:prstGeom prst="rect">
            <a:avLst/>
          </a:prstGeom>
          <a:noFill/>
        </p:spPr>
      </p:pic>
      <p:pic>
        <p:nvPicPr>
          <p:cNvPr id="45059" name="Picture 3" descr="C:\Users\Usuario\Desktop\27.jpg"/>
          <p:cNvPicPr>
            <a:picLocks noChangeAspect="1" noChangeArrowheads="1"/>
          </p:cNvPicPr>
          <p:nvPr/>
        </p:nvPicPr>
        <p:blipFill>
          <a:blip r:embed="rId3" cstate="print"/>
          <a:srcRect/>
          <a:stretch>
            <a:fillRect/>
          </a:stretch>
        </p:blipFill>
        <p:spPr bwMode="auto">
          <a:xfrm>
            <a:off x="4860032" y="3068960"/>
            <a:ext cx="3672408" cy="244827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meteoros</a:t>
            </a:r>
            <a:endParaRPr lang="es-ES" dirty="0"/>
          </a:p>
        </p:txBody>
      </p:sp>
      <p:sp>
        <p:nvSpPr>
          <p:cNvPr id="3" name="2 Marcador de contenido"/>
          <p:cNvSpPr>
            <a:spLocks noGrp="1"/>
          </p:cNvSpPr>
          <p:nvPr>
            <p:ph idx="1"/>
          </p:nvPr>
        </p:nvSpPr>
        <p:spPr/>
        <p:txBody>
          <a:bodyPr/>
          <a:lstStyle/>
          <a:p>
            <a:pPr>
              <a:buNone/>
            </a:pPr>
            <a:r>
              <a:rPr lang="es-ES_tradnl" dirty="0" smtClean="0"/>
              <a:t>Fenómenos luminosos que se producen cuando</a:t>
            </a:r>
          </a:p>
          <a:p>
            <a:pPr>
              <a:buNone/>
            </a:pPr>
            <a:r>
              <a:rPr lang="es-ES_tradnl" dirty="0" smtClean="0"/>
              <a:t>un cuerpo sólido extraterrestre entra en la</a:t>
            </a:r>
          </a:p>
          <a:p>
            <a:pPr>
              <a:buNone/>
            </a:pPr>
            <a:r>
              <a:rPr lang="es-ES_tradnl" dirty="0" smtClean="0"/>
              <a:t>atmosfera.</a:t>
            </a:r>
          </a:p>
          <a:p>
            <a:pPr>
              <a:buNone/>
            </a:pPr>
            <a:endParaRPr lang="es-ES" dirty="0"/>
          </a:p>
        </p:txBody>
      </p:sp>
      <p:pic>
        <p:nvPicPr>
          <p:cNvPr id="46082" name="Picture 2" descr="C:\Users\Usuario\Desktop\28.jpg"/>
          <p:cNvPicPr>
            <a:picLocks noChangeAspect="1" noChangeArrowheads="1"/>
          </p:cNvPicPr>
          <p:nvPr/>
        </p:nvPicPr>
        <p:blipFill>
          <a:blip r:embed="rId2" cstate="print"/>
          <a:srcRect/>
          <a:stretch>
            <a:fillRect/>
          </a:stretch>
        </p:blipFill>
        <p:spPr bwMode="auto">
          <a:xfrm>
            <a:off x="2339752" y="2708920"/>
            <a:ext cx="6000750" cy="33718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origen</a:t>
            </a:r>
            <a:endParaRPr lang="es-ES" dirty="0"/>
          </a:p>
        </p:txBody>
      </p:sp>
      <p:sp>
        <p:nvSpPr>
          <p:cNvPr id="3" name="2 Marcador de contenido"/>
          <p:cNvSpPr>
            <a:spLocks noGrp="1"/>
          </p:cNvSpPr>
          <p:nvPr>
            <p:ph idx="1"/>
          </p:nvPr>
        </p:nvSpPr>
        <p:spPr>
          <a:xfrm>
            <a:off x="467544" y="1556792"/>
            <a:ext cx="8229600" cy="4525963"/>
          </a:xfrm>
        </p:spPr>
        <p:txBody>
          <a:bodyPr>
            <a:normAutofit/>
          </a:bodyPr>
          <a:lstStyle/>
          <a:p>
            <a:pPr>
              <a:buNone/>
            </a:pPr>
            <a:r>
              <a:rPr lang="es-ES_tradnl" dirty="0" smtClean="0"/>
              <a:t>Las partículas que sobraron de la formación del</a:t>
            </a:r>
          </a:p>
          <a:p>
            <a:pPr>
              <a:buNone/>
            </a:pPr>
            <a:r>
              <a:rPr lang="es-ES_tradnl" dirty="0" smtClean="0"/>
              <a:t>sol siguieron girando a su alrededor y</a:t>
            </a:r>
          </a:p>
          <a:p>
            <a:pPr>
              <a:buNone/>
            </a:pPr>
            <a:r>
              <a:rPr lang="es-ES_tradnl" dirty="0" smtClean="0"/>
              <a:t>comenzaron a unirse. Los fragmentos de roca</a:t>
            </a:r>
          </a:p>
          <a:p>
            <a:pPr>
              <a:buNone/>
            </a:pPr>
            <a:r>
              <a:rPr lang="es-ES_tradnl" dirty="0" smtClean="0"/>
              <a:t>más próximos al sol formaron los planetas más</a:t>
            </a:r>
          </a:p>
          <a:p>
            <a:pPr>
              <a:buNone/>
            </a:pPr>
            <a:r>
              <a:rPr lang="es-ES_tradnl" dirty="0" smtClean="0"/>
              <a:t>diminutos, los planetas interiores: Mercurio,</a:t>
            </a:r>
          </a:p>
          <a:p>
            <a:pPr>
              <a:buNone/>
            </a:pPr>
            <a:r>
              <a:rPr lang="es-ES_tradnl" dirty="0" smtClean="0"/>
              <a:t>Venus, Tierra y Marte.</a:t>
            </a:r>
          </a:p>
          <a:p>
            <a:pPr>
              <a:buNone/>
            </a:pPr>
            <a:r>
              <a:rPr lang="es-ES_tradnl" dirty="0" smtClean="0"/>
              <a:t>.</a:t>
            </a:r>
            <a:endParaRPr lang="es-E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_tradnl" dirty="0" smtClean="0"/>
              <a:t>                  </a:t>
            </a:r>
            <a:br>
              <a:rPr lang="es-ES_tradnl" dirty="0" smtClean="0"/>
            </a:br>
            <a:r>
              <a:rPr lang="es-ES_tradnl" dirty="0" smtClean="0"/>
              <a:t>FIN</a:t>
            </a:r>
            <a:endParaRPr lang="es-ES" dirty="0"/>
          </a:p>
        </p:txBody>
      </p:sp>
      <p:sp>
        <p:nvSpPr>
          <p:cNvPr id="5" name="4 Marcador de texto"/>
          <p:cNvSpPr>
            <a:spLocks noGrp="1"/>
          </p:cNvSpPr>
          <p:nvPr>
            <p:ph type="body" idx="1"/>
          </p:nvPr>
        </p:nvSpPr>
        <p:spPr/>
        <p:txBody>
          <a:bodyPr/>
          <a:lstStyle/>
          <a:p>
            <a:r>
              <a:rPr lang="es-ES_tradnl" dirty="0"/>
              <a:t>F</a:t>
            </a:r>
            <a:endParaRPr lang="es-E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Trabajo realizado por </a:t>
            </a:r>
            <a:r>
              <a:rPr lang="es-ES_tradnl" dirty="0" err="1" smtClean="0"/>
              <a:t>andrea</a:t>
            </a:r>
            <a:r>
              <a:rPr lang="es-ES_tradnl" dirty="0" smtClean="0"/>
              <a:t> celeste </a:t>
            </a:r>
            <a:r>
              <a:rPr lang="es-ES_tradnl" dirty="0" err="1" smtClean="0"/>
              <a:t>ouviña</a:t>
            </a:r>
            <a:r>
              <a:rPr lang="es-ES_tradnl" dirty="0" smtClean="0"/>
              <a:t> da </a:t>
            </a:r>
            <a:r>
              <a:rPr lang="es-ES_tradnl" dirty="0" err="1" smtClean="0"/>
              <a:t>silva</a:t>
            </a:r>
            <a:r>
              <a:rPr lang="es-ES_tradnl" dirty="0" smtClean="0"/>
              <a:t> 4ºa</a:t>
            </a:r>
            <a:endParaRPr lang="es-ES" dirty="0"/>
          </a:p>
        </p:txBody>
      </p:sp>
      <p:sp>
        <p:nvSpPr>
          <p:cNvPr id="3" name="2 Marcador de texto"/>
          <p:cNvSpPr>
            <a:spLocks noGrp="1"/>
          </p:cNvSpPr>
          <p:nvPr>
            <p:ph type="body" idx="1"/>
          </p:nvPr>
        </p:nvSpPr>
        <p:spPr/>
        <p:txBody>
          <a:bodyPr/>
          <a:lstStyle/>
          <a:p>
            <a:r>
              <a:rPr lang="es-ES_tradnl" dirty="0" smtClean="0">
                <a:solidFill>
                  <a:schemeClr val="tx1"/>
                </a:solidFill>
              </a:rPr>
              <a:t>Toda la información usada para realiza este trabajo se ha sacado de una enciclopedia y el libro de clase</a:t>
            </a:r>
          </a:p>
          <a:p>
            <a:r>
              <a:rPr lang="es-ES_tradnl" dirty="0" smtClean="0">
                <a:solidFill>
                  <a:schemeClr val="tx1"/>
                </a:solidFill>
              </a:rPr>
              <a:t>Enciclopedia: Guía </a:t>
            </a:r>
            <a:r>
              <a:rPr lang="es-ES_tradnl" dirty="0" err="1" smtClean="0">
                <a:solidFill>
                  <a:schemeClr val="tx1"/>
                </a:solidFill>
              </a:rPr>
              <a:t>tematica</a:t>
            </a:r>
            <a:r>
              <a:rPr lang="es-ES_tradnl" dirty="0" smtClean="0">
                <a:solidFill>
                  <a:schemeClr val="tx1"/>
                </a:solidFill>
              </a:rPr>
              <a:t> planeta</a:t>
            </a:r>
          </a:p>
          <a:p>
            <a:r>
              <a:rPr lang="es-ES_tradnl" dirty="0" smtClean="0">
                <a:solidFill>
                  <a:schemeClr val="tx1"/>
                </a:solidFill>
              </a:rPr>
              <a:t>Imágenes de </a:t>
            </a:r>
            <a:r>
              <a:rPr lang="es-ES_tradnl" dirty="0" err="1" smtClean="0">
                <a:solidFill>
                  <a:schemeClr val="tx1"/>
                </a:solidFill>
              </a:rPr>
              <a:t>google</a:t>
            </a:r>
            <a:r>
              <a:rPr lang="es-ES_tradnl" dirty="0" smtClean="0">
                <a:solidFill>
                  <a:schemeClr val="tx1"/>
                </a:solidFill>
              </a:rPr>
              <a:t> </a:t>
            </a:r>
            <a:r>
              <a:rPr lang="es-ES_tradnl" smtClean="0">
                <a:solidFill>
                  <a:schemeClr val="tx1"/>
                </a:solidFill>
              </a:rPr>
              <a:t>imagenes</a:t>
            </a:r>
            <a:endParaRPr lang="es-E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origen</a:t>
            </a:r>
            <a:endParaRPr lang="es-ES" dirty="0"/>
          </a:p>
        </p:txBody>
      </p:sp>
      <p:sp>
        <p:nvSpPr>
          <p:cNvPr id="3" name="2 Marcador de contenido"/>
          <p:cNvSpPr>
            <a:spLocks noGrp="1"/>
          </p:cNvSpPr>
          <p:nvPr>
            <p:ph idx="1"/>
          </p:nvPr>
        </p:nvSpPr>
        <p:spPr/>
        <p:txBody>
          <a:bodyPr>
            <a:normAutofit fontScale="92500"/>
          </a:bodyPr>
          <a:lstStyle/>
          <a:p>
            <a:pPr>
              <a:buNone/>
            </a:pPr>
            <a:r>
              <a:rPr lang="es-ES_tradnl" dirty="0" smtClean="0"/>
              <a:t>Los más fríos quedaron más alejados, pero al atraer</a:t>
            </a:r>
          </a:p>
          <a:p>
            <a:pPr>
              <a:buNone/>
            </a:pPr>
            <a:r>
              <a:rPr lang="es-ES_tradnl" dirty="0" smtClean="0"/>
              <a:t>polvo y gas aumentaron de tamaño y conforman los</a:t>
            </a:r>
          </a:p>
          <a:p>
            <a:pPr>
              <a:buNone/>
            </a:pPr>
            <a:r>
              <a:rPr lang="es-ES_tradnl" dirty="0" smtClean="0"/>
              <a:t>llamados planetas exteriores: </a:t>
            </a:r>
            <a:r>
              <a:rPr lang="es-ES_tradnl" dirty="0" err="1" smtClean="0"/>
              <a:t>Jupiter</a:t>
            </a:r>
            <a:r>
              <a:rPr lang="es-ES_tradnl" dirty="0" smtClean="0"/>
              <a:t>, Saturno,</a:t>
            </a:r>
          </a:p>
          <a:p>
            <a:pPr>
              <a:buNone/>
            </a:pPr>
            <a:r>
              <a:rPr lang="es-ES_tradnl" dirty="0" smtClean="0"/>
              <a:t>Urano y Neptuno. Al tener menos materia, su</a:t>
            </a:r>
          </a:p>
          <a:p>
            <a:pPr>
              <a:buNone/>
            </a:pPr>
            <a:r>
              <a:rPr lang="es-ES_tradnl" dirty="0" smtClean="0"/>
              <a:t>formación fue mucho más lenta que la de los</a:t>
            </a:r>
          </a:p>
          <a:p>
            <a:pPr>
              <a:buNone/>
            </a:pPr>
            <a:r>
              <a:rPr lang="es-ES_tradnl" dirty="0" smtClean="0"/>
              <a:t>planetas rocosos. El resto de cuerpos celestes que</a:t>
            </a:r>
          </a:p>
          <a:p>
            <a:pPr>
              <a:buNone/>
            </a:pPr>
            <a:r>
              <a:rPr lang="es-ES_tradnl" dirty="0" smtClean="0"/>
              <a:t>se originaron, tuvieron también un proceso similar.</a:t>
            </a:r>
            <a:endParaRPr lang="es-ES" dirty="0" smtClean="0"/>
          </a:p>
          <a:p>
            <a:pPr>
              <a:buNone/>
            </a:pPr>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características</a:t>
            </a:r>
            <a:endParaRPr lang="es-ES" dirty="0"/>
          </a:p>
        </p:txBody>
      </p:sp>
      <p:sp>
        <p:nvSpPr>
          <p:cNvPr id="3" name="2 Marcador de contenido"/>
          <p:cNvSpPr>
            <a:spLocks noGrp="1"/>
          </p:cNvSpPr>
          <p:nvPr>
            <p:ph idx="1"/>
          </p:nvPr>
        </p:nvSpPr>
        <p:spPr/>
        <p:txBody>
          <a:bodyPr>
            <a:normAutofit fontScale="85000" lnSpcReduction="20000"/>
          </a:bodyPr>
          <a:lstStyle/>
          <a:p>
            <a:pPr>
              <a:buNone/>
            </a:pPr>
            <a:r>
              <a:rPr lang="es-ES_tradnl" dirty="0" smtClean="0"/>
              <a:t>El sistema solar se encuentra situado en un</a:t>
            </a:r>
          </a:p>
          <a:p>
            <a:pPr>
              <a:buNone/>
            </a:pPr>
            <a:r>
              <a:rPr lang="es-ES_tradnl" dirty="0" smtClean="0"/>
              <a:t>Pequeño espacio de uno de los extremos de los</a:t>
            </a:r>
          </a:p>
          <a:p>
            <a:pPr>
              <a:buNone/>
            </a:pPr>
            <a:r>
              <a:rPr lang="es-ES_tradnl" dirty="0" smtClean="0"/>
              <a:t>brazos de la </a:t>
            </a:r>
            <a:r>
              <a:rPr lang="es-ES_tradnl" dirty="0"/>
              <a:t>V</a:t>
            </a:r>
            <a:r>
              <a:rPr lang="es-ES_tradnl" dirty="0" smtClean="0"/>
              <a:t>ía Láctea. Está formado por</a:t>
            </a:r>
          </a:p>
          <a:p>
            <a:pPr>
              <a:buNone/>
            </a:pPr>
            <a:r>
              <a:rPr lang="es-ES_tradnl" dirty="0" smtClean="0"/>
              <a:t>diferentes cuerpos celestes. El sol es la estrella</a:t>
            </a:r>
          </a:p>
          <a:p>
            <a:pPr>
              <a:buNone/>
            </a:pPr>
            <a:r>
              <a:rPr lang="es-ES_tradnl" dirty="0" smtClean="0"/>
              <a:t>que ocupa el centro del sistema y hay además</a:t>
            </a:r>
          </a:p>
          <a:p>
            <a:pPr>
              <a:buNone/>
            </a:pPr>
            <a:r>
              <a:rPr lang="es-ES_tradnl" dirty="0" smtClean="0"/>
              <a:t>ocho planetas que giran en torno al sol. Sus órbitas</a:t>
            </a:r>
          </a:p>
          <a:p>
            <a:pPr>
              <a:buNone/>
            </a:pPr>
            <a:r>
              <a:rPr lang="es-ES_tradnl" dirty="0" smtClean="0"/>
              <a:t>elípticas. Además de los planetas, el sistema solar</a:t>
            </a:r>
          </a:p>
          <a:p>
            <a:pPr>
              <a:buNone/>
            </a:pPr>
            <a:r>
              <a:rPr lang="es-ES_tradnl" dirty="0" smtClean="0"/>
              <a:t>está formado también por tres planetas enanos, un</a:t>
            </a:r>
          </a:p>
          <a:p>
            <a:pPr>
              <a:buNone/>
            </a:pPr>
            <a:r>
              <a:rPr lang="es-ES_tradnl" dirty="0" smtClean="0"/>
              <a:t>cinturón de asteroides y </a:t>
            </a:r>
            <a:r>
              <a:rPr lang="es-ES_tradnl" dirty="0" err="1" smtClean="0"/>
              <a:t>milones</a:t>
            </a:r>
            <a:r>
              <a:rPr lang="es-ES_tradnl" dirty="0" smtClean="0"/>
              <a:t> de cometas y</a:t>
            </a:r>
          </a:p>
          <a:p>
            <a:pPr>
              <a:buNone/>
            </a:pPr>
            <a:r>
              <a:rPr lang="es-ES_tradnl" dirty="0" smtClean="0"/>
              <a:t>meteoritos.</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características</a:t>
            </a:r>
            <a:endParaRPr lang="es-ES" dirty="0"/>
          </a:p>
        </p:txBody>
      </p:sp>
      <p:sp>
        <p:nvSpPr>
          <p:cNvPr id="3" name="2 Marcador de contenido"/>
          <p:cNvSpPr>
            <a:spLocks noGrp="1"/>
          </p:cNvSpPr>
          <p:nvPr>
            <p:ph idx="1"/>
          </p:nvPr>
        </p:nvSpPr>
        <p:spPr/>
        <p:txBody>
          <a:bodyPr/>
          <a:lstStyle/>
          <a:p>
            <a:pPr>
              <a:buNone/>
            </a:pPr>
            <a:r>
              <a:rPr lang="es-ES_tradnl" dirty="0" smtClean="0"/>
              <a:t>Todos estos cuerpos tienen dos movimientos.</a:t>
            </a:r>
          </a:p>
          <a:p>
            <a:pPr>
              <a:buNone/>
            </a:pPr>
            <a:r>
              <a:rPr lang="es-ES_tradnl" dirty="0" smtClean="0"/>
              <a:t>Giran sobre si mismos (rotación) y también en</a:t>
            </a:r>
          </a:p>
          <a:p>
            <a:pPr>
              <a:buNone/>
            </a:pPr>
            <a:r>
              <a:rPr lang="es-ES_tradnl" dirty="0" smtClean="0"/>
              <a:t>torno al sol (traslación).Las trayectorias que describen se denominan órbitas. Cada cuerpo celeste recorre su orbita alrededor del solen tiempos y velocidades distintas. Son más rápidos cuando más cerca están del sol. Por lo contrario cuanto más lejos mas lento. </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Cuerpos en el sistema solar </a:t>
            </a:r>
            <a:endParaRPr lang="es-ES" dirty="0"/>
          </a:p>
        </p:txBody>
      </p:sp>
      <p:pic>
        <p:nvPicPr>
          <p:cNvPr id="4" name="3 Marcador de contenido" descr="1.jpg"/>
          <p:cNvPicPr>
            <a:picLocks noGrp="1" noChangeAspect="1"/>
          </p:cNvPicPr>
          <p:nvPr>
            <p:ph idx="1"/>
          </p:nvPr>
        </p:nvPicPr>
        <p:blipFill>
          <a:blip r:embed="rId2" cstate="print"/>
          <a:stretch>
            <a:fillRect/>
          </a:stretch>
        </p:blipFill>
        <p:spPr>
          <a:xfrm>
            <a:off x="457200" y="1720742"/>
            <a:ext cx="8229600" cy="428487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Sol </a:t>
            </a:r>
            <a:endParaRPr lang="es-ES" dirty="0"/>
          </a:p>
        </p:txBody>
      </p:sp>
      <p:sp>
        <p:nvSpPr>
          <p:cNvPr id="3" name="2 Marcador de contenido"/>
          <p:cNvSpPr>
            <a:spLocks noGrp="1"/>
          </p:cNvSpPr>
          <p:nvPr>
            <p:ph idx="1"/>
          </p:nvPr>
        </p:nvSpPr>
        <p:spPr/>
        <p:txBody>
          <a:bodyPr>
            <a:normAutofit fontScale="85000" lnSpcReduction="20000"/>
          </a:bodyPr>
          <a:lstStyle/>
          <a:p>
            <a:pPr>
              <a:buNone/>
            </a:pPr>
            <a:r>
              <a:rPr lang="es-ES_tradnl" dirty="0" smtClean="0"/>
              <a:t>El sol es una estrella enana amarilla que surgió</a:t>
            </a:r>
          </a:p>
          <a:p>
            <a:pPr>
              <a:buNone/>
            </a:pPr>
            <a:r>
              <a:rPr lang="es-ES_tradnl" dirty="0" smtClean="0"/>
              <a:t>hace 4500 millones de años. Desde entonces no ha</a:t>
            </a:r>
          </a:p>
          <a:p>
            <a:pPr>
              <a:buNone/>
            </a:pPr>
            <a:r>
              <a:rPr lang="es-ES_tradnl" dirty="0" smtClean="0"/>
              <a:t>dejado de dar luz y calor. Su energía proviene de</a:t>
            </a:r>
          </a:p>
          <a:p>
            <a:pPr>
              <a:buNone/>
            </a:pPr>
            <a:r>
              <a:rPr lang="es-ES_tradnl" dirty="0" smtClean="0"/>
              <a:t>reacciones termonucleares, cuyo combustible es el</a:t>
            </a:r>
          </a:p>
          <a:p>
            <a:pPr>
              <a:buNone/>
            </a:pPr>
            <a:r>
              <a:rPr lang="es-ES_tradnl" dirty="0" smtClean="0"/>
              <a:t>hidrógeno. Su energía se agotará cuando finalice la</a:t>
            </a:r>
          </a:p>
          <a:p>
            <a:pPr>
              <a:buNone/>
            </a:pPr>
            <a:r>
              <a:rPr lang="es-ES_tradnl" dirty="0" smtClean="0"/>
              <a:t>cadena de reacciones de fusión termonucleares, es</a:t>
            </a:r>
          </a:p>
          <a:p>
            <a:pPr>
              <a:buNone/>
            </a:pPr>
            <a:r>
              <a:rPr lang="es-ES_tradnl" dirty="0" smtClean="0"/>
              <a:t>decir, cuando el hidrógeno se haya transformado en</a:t>
            </a:r>
          </a:p>
          <a:p>
            <a:pPr>
              <a:buNone/>
            </a:pPr>
            <a:r>
              <a:rPr lang="es-ES_tradnl" dirty="0" smtClean="0"/>
              <a:t>helio. Pero dada su gran masa, el sol dispone de</a:t>
            </a:r>
          </a:p>
          <a:p>
            <a:pPr>
              <a:buNone/>
            </a:pPr>
            <a:r>
              <a:rPr lang="es-ES_tradnl" dirty="0" smtClean="0"/>
              <a:t>hidrógeno para miles de años.</a:t>
            </a:r>
          </a:p>
          <a:p>
            <a:pPr>
              <a:buNone/>
            </a:pPr>
            <a:r>
              <a:rPr lang="es-ES_tradnl" dirty="0" smtClean="0"/>
              <a:t>El sol también tiene rotación llamada rotación diferencial.</a:t>
            </a:r>
          </a:p>
          <a:p>
            <a:pPr>
              <a:buNone/>
            </a:pPr>
            <a:endParaRPr lang="es-ES"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1342</Words>
  <Application>Microsoft Office PowerPoint</Application>
  <PresentationFormat>Presentación en pantalla (4:3)</PresentationFormat>
  <Paragraphs>169</Paragraphs>
  <Slides>41</Slides>
  <Notes>1</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El sistema solar</vt:lpstr>
      <vt:lpstr>Indice </vt:lpstr>
      <vt:lpstr>origen</vt:lpstr>
      <vt:lpstr>origen</vt:lpstr>
      <vt:lpstr>origen</vt:lpstr>
      <vt:lpstr>características</vt:lpstr>
      <vt:lpstr>características</vt:lpstr>
      <vt:lpstr>Cuerpos en el sistema solar </vt:lpstr>
      <vt:lpstr>Sol </vt:lpstr>
      <vt:lpstr>sol</vt:lpstr>
      <vt:lpstr>Los planetas</vt:lpstr>
      <vt:lpstr>Los planetas</vt:lpstr>
      <vt:lpstr>Los planetas</vt:lpstr>
      <vt:lpstr>Mercurio</vt:lpstr>
      <vt:lpstr>Mercurio</vt:lpstr>
      <vt:lpstr>Venus</vt:lpstr>
      <vt:lpstr>Venus</vt:lpstr>
      <vt:lpstr>Tierra</vt:lpstr>
      <vt:lpstr>Tierra</vt:lpstr>
      <vt:lpstr>marte</vt:lpstr>
      <vt:lpstr>Marte</vt:lpstr>
      <vt:lpstr>Los planetas </vt:lpstr>
      <vt:lpstr>júpiter</vt:lpstr>
      <vt:lpstr>jupiter</vt:lpstr>
      <vt:lpstr>Saturno</vt:lpstr>
      <vt:lpstr>Saturno</vt:lpstr>
      <vt:lpstr>urano</vt:lpstr>
      <vt:lpstr>Urano</vt:lpstr>
      <vt:lpstr>Neptuno</vt:lpstr>
      <vt:lpstr>neptuno</vt:lpstr>
      <vt:lpstr>Planetas enanos</vt:lpstr>
      <vt:lpstr>ceres</vt:lpstr>
      <vt:lpstr>plutón</vt:lpstr>
      <vt:lpstr>eris</vt:lpstr>
      <vt:lpstr>Los satelites</vt:lpstr>
      <vt:lpstr>La luna</vt:lpstr>
      <vt:lpstr>Los cometas</vt:lpstr>
      <vt:lpstr>Los asteroides</vt:lpstr>
      <vt:lpstr>meteoros</vt:lpstr>
      <vt:lpstr>                   FIN</vt:lpstr>
      <vt:lpstr>Trabajo realizado por andrea celeste ouviña da silva 4ºa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sistema solar</dc:title>
  <dc:creator>Usuario</dc:creator>
  <cp:lastModifiedBy>Usuario</cp:lastModifiedBy>
  <cp:revision>40</cp:revision>
  <dcterms:created xsi:type="dcterms:W3CDTF">2016-12-06T14:49:00Z</dcterms:created>
  <dcterms:modified xsi:type="dcterms:W3CDTF">2016-12-06T21:18:21Z</dcterms:modified>
</cp:coreProperties>
</file>